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"/>
  </p:notesMasterIdLst>
  <p:sldIdLst>
    <p:sldId id="256" r:id="rId2"/>
    <p:sldId id="257" r:id="rId3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8B308"/>
    <a:srgbClr val="000082"/>
    <a:srgbClr val="000066"/>
    <a:srgbClr val="FF9900"/>
    <a:srgbClr val="FF00FF"/>
    <a:srgbClr val="FE5E00"/>
    <a:srgbClr val="000074"/>
    <a:srgbClr val="000099"/>
    <a:srgbClr val="144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80" d="100"/>
          <a:sy n="80" d="100"/>
        </p:scale>
        <p:origin x="1620" y="-16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tiff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1683" y="-18669"/>
            <a:ext cx="9726896" cy="176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48671" y="42474"/>
            <a:ext cx="9405139" cy="17054871"/>
          </a:xfrm>
          <a:prstGeom prst="rect">
            <a:avLst/>
          </a:prstGeom>
          <a:solidFill>
            <a:schemeClr val="bg1"/>
          </a:solidFill>
          <a:ln w="41275">
            <a:solidFill>
              <a:srgbClr val="00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361359" cy="610731"/>
          </a:xfrm>
          <a:prstGeom prst="rect">
            <a:avLst/>
          </a:prstGeom>
          <a:solidFill>
            <a:srgbClr val="002060"/>
          </a:solidFill>
          <a:ln>
            <a:solidFill>
              <a:srgbClr val="00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522829" y="11491498"/>
            <a:ext cx="2780715" cy="2184400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83075" y="11188447"/>
            <a:ext cx="5841604" cy="6290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30" y="928075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0348" y="7030683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20256" y="8967905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36417"/>
            <a:ext cx="5827821" cy="6027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11797" y="4954199"/>
            <a:ext cx="2824487" cy="2151865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92737" y="2763370"/>
            <a:ext cx="2734839" cy="2184400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094696" y="4624735"/>
            <a:ext cx="5827819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267161" y="6379143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455749" y="657859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4801608" y="12936336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4996978" y="1313146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90039" y="2486959"/>
            <a:ext cx="6023138" cy="6159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5237380" y="4255221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44759" y="443854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65404" y="1788830"/>
            <a:ext cx="645218" cy="557380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861876" y="2419341"/>
            <a:ext cx="839072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5007250" y="1326872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4988561" y="1321141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7477166" y="661558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480179" y="667935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5438021" y="455275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482999" y="15088153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676352" y="1528422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998474" y="2329705"/>
            <a:ext cx="688443" cy="5192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729120" y="1544554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717454" y="1540043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5451498" y="456292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17" name="AutoShape 2" descr="https://static.thenounproject.com/png/2098416-200.png">
            <a:extLst>
              <a:ext uri="{FF2B5EF4-FFF2-40B4-BE49-F238E27FC236}">
                <a16:creationId xmlns:a16="http://schemas.microsoft.com/office/drawing/2014/main" id="{03BC8A5B-B096-4AF3-BD31-DA46DE7368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6938" y="8667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8D70BAEB-261E-4EEE-A477-664879BF7D42}"/>
              </a:ext>
            </a:extLst>
          </p:cNvPr>
          <p:cNvCxnSpPr>
            <a:cxnSpLocks/>
          </p:cNvCxnSpPr>
          <p:nvPr/>
        </p:nvCxnSpPr>
        <p:spPr>
          <a:xfrm flipH="1">
            <a:off x="8196524" y="11559432"/>
            <a:ext cx="415475" cy="4278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E31830EA-84C4-42C0-8E08-730FA8FF1140}"/>
              </a:ext>
            </a:extLst>
          </p:cNvPr>
          <p:cNvCxnSpPr/>
          <p:nvPr/>
        </p:nvCxnSpPr>
        <p:spPr>
          <a:xfrm>
            <a:off x="3518801" y="15522198"/>
            <a:ext cx="0" cy="5939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5D15AF80-BE15-4670-A52F-ED4411AA395D}"/>
              </a:ext>
            </a:extLst>
          </p:cNvPr>
          <p:cNvCxnSpPr>
            <a:cxnSpLocks/>
          </p:cNvCxnSpPr>
          <p:nvPr/>
        </p:nvCxnSpPr>
        <p:spPr>
          <a:xfrm>
            <a:off x="2020974" y="13375836"/>
            <a:ext cx="104638" cy="6111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>
            <a:off x="4210420" y="8950599"/>
            <a:ext cx="1" cy="7077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C08E28A-F52F-48A3-94BB-55D3CAEC1194}"/>
              </a:ext>
            </a:extLst>
          </p:cNvPr>
          <p:cNvCxnSpPr>
            <a:cxnSpLocks/>
            <a:stCxn id="135" idx="0"/>
            <a:endCxn id="135" idx="2"/>
          </p:cNvCxnSpPr>
          <p:nvPr/>
        </p:nvCxnSpPr>
        <p:spPr>
          <a:xfrm>
            <a:off x="5003877" y="11188447"/>
            <a:ext cx="0" cy="6290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D90BAAA1-F832-46D8-A75E-267DA5533984}"/>
              </a:ext>
            </a:extLst>
          </p:cNvPr>
          <p:cNvCxnSpPr>
            <a:cxnSpLocks/>
          </p:cNvCxnSpPr>
          <p:nvPr/>
        </p:nvCxnSpPr>
        <p:spPr>
          <a:xfrm flipH="1">
            <a:off x="7186477" y="8982965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955277" y="5771446"/>
            <a:ext cx="724647" cy="337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4217693" y="6818548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8318240" y="3936981"/>
            <a:ext cx="649924" cy="323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5685807" y="2466989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7065" y="17138015"/>
            <a:ext cx="934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Further information is available upon request from the Science Faculty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343523" y="243003"/>
            <a:ext cx="5220434" cy="47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Our Learning Journey in </a:t>
            </a:r>
            <a:r>
              <a:rPr lang="mr-IN" sz="2400" b="1" dirty="0">
                <a:solidFill>
                  <a:srgbClr val="FF0000"/>
                </a:solidFill>
              </a:rPr>
              <a:t>…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Image result for two counties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11" y="338806"/>
            <a:ext cx="2114940" cy="4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146" y="269042"/>
            <a:ext cx="968127" cy="968127"/>
          </a:xfrm>
          <a:prstGeom prst="rect">
            <a:avLst/>
          </a:prstGeom>
        </p:spPr>
      </p:pic>
      <p:sp>
        <p:nvSpPr>
          <p:cNvPr id="212" name="Triangle 211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035722" y="1776369"/>
            <a:ext cx="645218" cy="557380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650282" y="9726690"/>
            <a:ext cx="1214980" cy="1304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41444" y="9913075"/>
            <a:ext cx="841075" cy="940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62388" y="1002146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62067" y="998178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10990-CBA2-4AF8-9724-92DD235B9A3A}"/>
              </a:ext>
            </a:extLst>
          </p:cNvPr>
          <p:cNvSpPr txBox="1"/>
          <p:nvPr/>
        </p:nvSpPr>
        <p:spPr>
          <a:xfrm>
            <a:off x="6196978" y="14990578"/>
            <a:ext cx="986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8B308"/>
                </a:solidFill>
              </a:rPr>
              <a:t>Introduction</a:t>
            </a:r>
            <a:endParaRPr lang="en-GB" sz="1200" b="1" dirty="0">
              <a:solidFill>
                <a:srgbClr val="F8B30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F4FC6-BAE0-45F4-8B1B-12C689D24704}"/>
              </a:ext>
            </a:extLst>
          </p:cNvPr>
          <p:cNvSpPr txBox="1"/>
          <p:nvPr/>
        </p:nvSpPr>
        <p:spPr>
          <a:xfrm>
            <a:off x="5791164" y="1642847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Space</a:t>
            </a:r>
            <a:endParaRPr lang="en-GB" sz="1200" b="1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8A9E2-5E18-4AA1-9FBB-D22279D8F272}"/>
              </a:ext>
            </a:extLst>
          </p:cNvPr>
          <p:cNvSpPr txBox="1"/>
          <p:nvPr/>
        </p:nvSpPr>
        <p:spPr>
          <a:xfrm>
            <a:off x="4924634" y="14907320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Cells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1674C-72DD-4175-BD79-E946391B8E05}"/>
              </a:ext>
            </a:extLst>
          </p:cNvPr>
          <p:cNvSpPr txBox="1"/>
          <p:nvPr/>
        </p:nvSpPr>
        <p:spPr>
          <a:xfrm>
            <a:off x="3831075" y="16398152"/>
            <a:ext cx="725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Particles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1E3FB1-ACDE-47A1-B1E9-D18FA2B0D5BB}"/>
              </a:ext>
            </a:extLst>
          </p:cNvPr>
          <p:cNvSpPr txBox="1"/>
          <p:nvPr/>
        </p:nvSpPr>
        <p:spPr>
          <a:xfrm>
            <a:off x="1380178" y="12593807"/>
            <a:ext cx="142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Energy and Energy Resources</a:t>
            </a:r>
            <a:endParaRPr lang="en-GB" sz="1200" b="1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37A424-DB6B-4BB2-8460-05443F5DB1A7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181024" y="16131534"/>
            <a:ext cx="12586" cy="26661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9E4E3D-6B38-4C94-9F32-CEF00EA02241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088735" y="15184319"/>
            <a:ext cx="76510" cy="3349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30FBA-8334-4DDB-9345-653C3D402FD3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690030" y="15267577"/>
            <a:ext cx="8292" cy="251717"/>
          </a:xfrm>
          <a:prstGeom prst="line">
            <a:avLst/>
          </a:prstGeom>
          <a:ln w="28575">
            <a:solidFill>
              <a:srgbClr val="F8B3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28E656-41EA-44A5-8BAA-84B506D95563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933195" y="16131534"/>
            <a:ext cx="136251" cy="29694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B6D0B6-13BB-4636-B6D2-BE640D224A76}"/>
              </a:ext>
            </a:extLst>
          </p:cNvPr>
          <p:cNvCxnSpPr>
            <a:cxnSpLocks/>
          </p:cNvCxnSpPr>
          <p:nvPr/>
        </p:nvCxnSpPr>
        <p:spPr>
          <a:xfrm>
            <a:off x="2871705" y="16139557"/>
            <a:ext cx="93699" cy="2104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7C8EE34-6EA4-427B-8F71-84F70F15ED70}"/>
              </a:ext>
            </a:extLst>
          </p:cNvPr>
          <p:cNvSpPr txBox="1"/>
          <p:nvPr/>
        </p:nvSpPr>
        <p:spPr>
          <a:xfrm>
            <a:off x="2827904" y="14243794"/>
            <a:ext cx="1054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Reproduction</a:t>
            </a:r>
            <a:endParaRPr lang="en-GB" sz="1200" b="1" dirty="0">
              <a:solidFill>
                <a:srgbClr val="00B050"/>
              </a:solidFill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08DF4CF-8EE1-4045-A25A-3C31A90E59CE}"/>
              </a:ext>
            </a:extLst>
          </p:cNvPr>
          <p:cNvCxnSpPr>
            <a:cxnSpLocks/>
          </p:cNvCxnSpPr>
          <p:nvPr/>
        </p:nvCxnSpPr>
        <p:spPr>
          <a:xfrm flipH="1">
            <a:off x="936083" y="15441204"/>
            <a:ext cx="274947" cy="6310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472CC7B-4424-4BAA-B4C8-362791CCB1B8}"/>
              </a:ext>
            </a:extLst>
          </p:cNvPr>
          <p:cNvSpPr txBox="1"/>
          <p:nvPr/>
        </p:nvSpPr>
        <p:spPr>
          <a:xfrm>
            <a:off x="2094696" y="14604299"/>
            <a:ext cx="1469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Atoms, Elements, Compounds and Reactions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5F38F16-0615-4ED1-8404-2A2AB6BCBCDD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857519" y="14186384"/>
            <a:ext cx="237177" cy="7410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3164C22-D5C6-41E0-B934-D9CDE86821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2131" r="75777" b="83899"/>
          <a:stretch/>
        </p:blipFill>
        <p:spPr>
          <a:xfrm>
            <a:off x="5627126" y="15537543"/>
            <a:ext cx="629348" cy="59399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479AD15-7923-483D-BFDE-203802441F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0" t="2731" r="37149" b="83299"/>
          <a:stretch/>
        </p:blipFill>
        <p:spPr>
          <a:xfrm>
            <a:off x="6383648" y="15529117"/>
            <a:ext cx="629348" cy="593991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31B11E1-E97E-4613-8857-B9D96DDA7A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t="1725" r="56350" b="84305"/>
          <a:stretch/>
        </p:blipFill>
        <p:spPr>
          <a:xfrm>
            <a:off x="4713415" y="15529116"/>
            <a:ext cx="629348" cy="59399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D2E37255-06B2-4870-9C8A-CB670A0F79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7" t="2321" r="12982" b="83709"/>
          <a:stretch/>
        </p:blipFill>
        <p:spPr>
          <a:xfrm>
            <a:off x="3911464" y="15522197"/>
            <a:ext cx="629348" cy="593991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7EADF25-58B8-4FD2-A6D5-1D92751841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1019" r="76330" b="65011"/>
          <a:stretch/>
        </p:blipFill>
        <p:spPr>
          <a:xfrm>
            <a:off x="2144936" y="13341984"/>
            <a:ext cx="629348" cy="593991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7A67D100-AE9A-4A8B-B18F-46AC3981D1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7" t="21159" r="50412" b="64871"/>
          <a:stretch/>
        </p:blipFill>
        <p:spPr>
          <a:xfrm>
            <a:off x="2787326" y="13384554"/>
            <a:ext cx="561397" cy="52985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B8D3FF56-D850-4F81-9E65-7AE0701387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4" t="21115" r="23955" b="64915"/>
          <a:stretch/>
        </p:blipFill>
        <p:spPr>
          <a:xfrm>
            <a:off x="1394115" y="13684030"/>
            <a:ext cx="479398" cy="45246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B1850B0-5867-4F02-8A2A-6E45AE2CD6C1}"/>
              </a:ext>
            </a:extLst>
          </p:cNvPr>
          <p:cNvSpPr txBox="1"/>
          <p:nvPr/>
        </p:nvSpPr>
        <p:spPr>
          <a:xfrm>
            <a:off x="2720236" y="16349510"/>
            <a:ext cx="59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Forces</a:t>
            </a:r>
            <a:endParaRPr lang="en-GB" sz="1200" b="1" dirty="0">
              <a:solidFill>
                <a:srgbClr val="00B0F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A83533-5B2C-4C2E-8507-4E8CEA4CA691}"/>
              </a:ext>
            </a:extLst>
          </p:cNvPr>
          <p:cNvSpPr txBox="1"/>
          <p:nvPr/>
        </p:nvSpPr>
        <p:spPr>
          <a:xfrm>
            <a:off x="365189" y="16111336"/>
            <a:ext cx="1059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Body Systems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8C5FDB-EE62-426A-B02F-18C5AFB432AD}"/>
              </a:ext>
            </a:extLst>
          </p:cNvPr>
          <p:cNvSpPr txBox="1"/>
          <p:nvPr/>
        </p:nvSpPr>
        <p:spPr>
          <a:xfrm>
            <a:off x="2923458" y="12636443"/>
            <a:ext cx="139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Electrical Circuits: Current electricity</a:t>
            </a:r>
            <a:endParaRPr lang="en-GB" sz="1200" b="1" dirty="0">
              <a:solidFill>
                <a:srgbClr val="00B0F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6B790E-B0A4-4DF2-B0C8-EBA6A59EB24B}"/>
              </a:ext>
            </a:extLst>
          </p:cNvPr>
          <p:cNvSpPr txBox="1"/>
          <p:nvPr/>
        </p:nvSpPr>
        <p:spPr>
          <a:xfrm>
            <a:off x="4091794" y="14266251"/>
            <a:ext cx="796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The Earth</a:t>
            </a:r>
            <a:endParaRPr lang="en-GB" sz="1200" b="1" dirty="0">
              <a:solidFill>
                <a:srgbClr val="C00000"/>
              </a:solidFill>
            </a:endParaRPr>
          </a:p>
        </p:txBody>
      </p: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AF15AF15-B648-4A8A-B9BD-B9B8C835BE2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4" t="20891" r="325" b="65139"/>
          <a:stretch/>
        </p:blipFill>
        <p:spPr>
          <a:xfrm>
            <a:off x="2518687" y="15596632"/>
            <a:ext cx="503977" cy="475663"/>
          </a:xfrm>
          <a:prstGeom prst="rect">
            <a:avLst/>
          </a:prstGeom>
        </p:spPr>
      </p:pic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0E0B407B-7657-4DDD-AEC6-EB94B78998F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37807" r="75945" b="48223"/>
          <a:stretch/>
        </p:blipFill>
        <p:spPr>
          <a:xfrm>
            <a:off x="1219331" y="14891321"/>
            <a:ext cx="503977" cy="475663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41814B50-D9BD-4267-82E7-EE9E06C8EF0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2" t="37805" r="63182" b="47230"/>
          <a:stretch/>
        </p:blipFill>
        <p:spPr>
          <a:xfrm>
            <a:off x="3549708" y="13401149"/>
            <a:ext cx="281368" cy="509526"/>
          </a:xfrm>
          <a:prstGeom prst="rect">
            <a:avLst/>
          </a:prstGeom>
        </p:spPr>
      </p:pic>
      <p:pic>
        <p:nvPicPr>
          <p:cNvPr id="448" name="Picture 447" descr="A close up of a logo&#10;&#10;Description automatically generated">
            <a:extLst>
              <a:ext uri="{FF2B5EF4-FFF2-40B4-BE49-F238E27FC236}">
                <a16:creationId xmlns:a16="http://schemas.microsoft.com/office/drawing/2014/main" id="{2F61A024-BC0D-4BE2-A85F-EFDF9E7F73C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1" t="38065" r="41428" b="47965"/>
          <a:stretch/>
        </p:blipFill>
        <p:spPr>
          <a:xfrm>
            <a:off x="4110151" y="13410478"/>
            <a:ext cx="503977" cy="475663"/>
          </a:xfrm>
          <a:prstGeom prst="rect">
            <a:avLst/>
          </a:prstGeom>
        </p:spPr>
      </p:pic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941B48D-8522-48E8-B072-E9EB236690E1}"/>
              </a:ext>
            </a:extLst>
          </p:cNvPr>
          <p:cNvCxnSpPr>
            <a:cxnSpLocks/>
          </p:cNvCxnSpPr>
          <p:nvPr/>
        </p:nvCxnSpPr>
        <p:spPr>
          <a:xfrm>
            <a:off x="2271928" y="12936336"/>
            <a:ext cx="151273" cy="41919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3E2EDFB-BD8D-440A-B81F-2136D2349964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3620910" y="13098108"/>
            <a:ext cx="85862" cy="25544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0BC4627-3279-41F6-BB48-1D521ED9099B}"/>
              </a:ext>
            </a:extLst>
          </p:cNvPr>
          <p:cNvCxnSpPr>
            <a:cxnSpLocks/>
          </p:cNvCxnSpPr>
          <p:nvPr/>
        </p:nvCxnSpPr>
        <p:spPr>
          <a:xfrm>
            <a:off x="3096815" y="13967785"/>
            <a:ext cx="190581" cy="28981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C2E73DE-73BB-4403-835B-D848E1303D29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4367369" y="13972576"/>
            <a:ext cx="122708" cy="2936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2" name="Picture 461" descr="A close up of a logo&#10;&#10;Description automatically generated">
            <a:extLst>
              <a:ext uri="{FF2B5EF4-FFF2-40B4-BE49-F238E27FC236}">
                <a16:creationId xmlns:a16="http://schemas.microsoft.com/office/drawing/2014/main" id="{34A795C9-D184-4DC7-BF82-D2F4CF48D32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4" t="37921" r="19635" b="48109"/>
          <a:stretch/>
        </p:blipFill>
        <p:spPr>
          <a:xfrm>
            <a:off x="7337124" y="13404205"/>
            <a:ext cx="503977" cy="475663"/>
          </a:xfrm>
          <a:prstGeom prst="rect">
            <a:avLst/>
          </a:prstGeom>
        </p:spPr>
      </p:pic>
      <p:pic>
        <p:nvPicPr>
          <p:cNvPr id="463" name="Picture 462" descr="A close up of a logo&#10;&#10;Description automatically generated">
            <a:extLst>
              <a:ext uri="{FF2B5EF4-FFF2-40B4-BE49-F238E27FC236}">
                <a16:creationId xmlns:a16="http://schemas.microsoft.com/office/drawing/2014/main" id="{BCD2F911-5D68-46DA-8CE9-14B71B9469E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8" t="37869" r="-199" b="48161"/>
          <a:stretch/>
        </p:blipFill>
        <p:spPr>
          <a:xfrm>
            <a:off x="8205103" y="13088684"/>
            <a:ext cx="503977" cy="475663"/>
          </a:xfrm>
          <a:prstGeom prst="rect">
            <a:avLst/>
          </a:prstGeom>
        </p:spPr>
      </p:pic>
      <p:pic>
        <p:nvPicPr>
          <p:cNvPr id="464" name="Picture 463" descr="A close up of a logo&#10;&#10;Description automatically generated">
            <a:extLst>
              <a:ext uri="{FF2B5EF4-FFF2-40B4-BE49-F238E27FC236}">
                <a16:creationId xmlns:a16="http://schemas.microsoft.com/office/drawing/2014/main" id="{66AB4D4D-F3F2-43ED-9331-F9FABCB891F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53994" r="76999" b="32036"/>
          <a:stretch/>
        </p:blipFill>
        <p:spPr>
          <a:xfrm>
            <a:off x="6294211" y="13418080"/>
            <a:ext cx="503977" cy="475663"/>
          </a:xfrm>
          <a:prstGeom prst="rect">
            <a:avLst/>
          </a:prstGeom>
        </p:spPr>
      </p:pic>
      <p:pic>
        <p:nvPicPr>
          <p:cNvPr id="465" name="Picture 464" descr="A close up of a logo&#10;&#10;Description automatically generated">
            <a:extLst>
              <a:ext uri="{FF2B5EF4-FFF2-40B4-BE49-F238E27FC236}">
                <a16:creationId xmlns:a16="http://schemas.microsoft.com/office/drawing/2014/main" id="{EBBF365E-F43C-44C4-B9F1-29A0B0F802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8" t="54375" r="56841" b="31655"/>
          <a:stretch/>
        </p:blipFill>
        <p:spPr>
          <a:xfrm>
            <a:off x="8441351" y="12167054"/>
            <a:ext cx="503977" cy="475663"/>
          </a:xfrm>
          <a:prstGeom prst="rect">
            <a:avLst/>
          </a:prstGeom>
        </p:spPr>
      </p:pic>
      <p:pic>
        <p:nvPicPr>
          <p:cNvPr id="466" name="Picture 465" descr="A close up of a logo&#10;&#10;Description automatically generated">
            <a:extLst>
              <a:ext uri="{FF2B5EF4-FFF2-40B4-BE49-F238E27FC236}">
                <a16:creationId xmlns:a16="http://schemas.microsoft.com/office/drawing/2014/main" id="{BDCE9626-8137-4431-9544-8AA54EBFD7F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68187" r="73826" b="17843"/>
          <a:stretch/>
        </p:blipFill>
        <p:spPr>
          <a:xfrm>
            <a:off x="5377252" y="11265143"/>
            <a:ext cx="503977" cy="475663"/>
          </a:xfrm>
          <a:prstGeom prst="rect">
            <a:avLst/>
          </a:prstGeom>
        </p:spPr>
      </p:pic>
      <p:pic>
        <p:nvPicPr>
          <p:cNvPr id="467" name="Picture 466" descr="A close up of a logo&#10;&#10;Description automatically generated">
            <a:extLst>
              <a:ext uri="{FF2B5EF4-FFF2-40B4-BE49-F238E27FC236}">
                <a16:creationId xmlns:a16="http://schemas.microsoft.com/office/drawing/2014/main" id="{27C82613-B3BF-47C9-B7E3-F6C2E942552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2" t="54462" r="16867" b="31568"/>
          <a:stretch/>
        </p:blipFill>
        <p:spPr>
          <a:xfrm>
            <a:off x="6517643" y="11258476"/>
            <a:ext cx="503977" cy="475663"/>
          </a:xfrm>
          <a:prstGeom prst="rect">
            <a:avLst/>
          </a:prstGeom>
        </p:spPr>
      </p:pic>
      <p:pic>
        <p:nvPicPr>
          <p:cNvPr id="468" name="Picture 467" descr="A close up of a logo&#10;&#10;Description automatically generated">
            <a:extLst>
              <a:ext uri="{FF2B5EF4-FFF2-40B4-BE49-F238E27FC236}">
                <a16:creationId xmlns:a16="http://schemas.microsoft.com/office/drawing/2014/main" id="{D9BB5EA1-EEA6-4DAB-B418-4FF3059A15F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8" t="54988" r="36761" b="31042"/>
          <a:stretch/>
        </p:blipFill>
        <p:spPr>
          <a:xfrm>
            <a:off x="7595348" y="11265143"/>
            <a:ext cx="503977" cy="475663"/>
          </a:xfrm>
          <a:prstGeom prst="rect">
            <a:avLst/>
          </a:prstGeom>
        </p:spPr>
      </p:pic>
      <p:pic>
        <p:nvPicPr>
          <p:cNvPr id="469" name="Picture 468" descr="A close up of a logo&#10;&#10;Description automatically generated">
            <a:extLst>
              <a:ext uri="{FF2B5EF4-FFF2-40B4-BE49-F238E27FC236}">
                <a16:creationId xmlns:a16="http://schemas.microsoft.com/office/drawing/2014/main" id="{3316F22C-C8DF-477E-92C0-F32EF2901A2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5" t="68849" r="49864" b="17181"/>
          <a:stretch/>
        </p:blipFill>
        <p:spPr>
          <a:xfrm>
            <a:off x="4032676" y="11174469"/>
            <a:ext cx="708158" cy="668373"/>
          </a:xfrm>
          <a:prstGeom prst="rect">
            <a:avLst/>
          </a:prstGeom>
        </p:spPr>
      </p:pic>
      <p:pic>
        <p:nvPicPr>
          <p:cNvPr id="470" name="Picture 469" descr="A close up of a logo&#10;&#10;Description automatically generated">
            <a:extLst>
              <a:ext uri="{FF2B5EF4-FFF2-40B4-BE49-F238E27FC236}">
                <a16:creationId xmlns:a16="http://schemas.microsoft.com/office/drawing/2014/main" id="{7203C5CC-46A2-4C48-9026-79D24B477EB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9" t="70134" r="31672" b="17592"/>
          <a:stretch/>
        </p:blipFill>
        <p:spPr>
          <a:xfrm>
            <a:off x="2871705" y="11187727"/>
            <a:ext cx="702693" cy="629057"/>
          </a:xfrm>
          <a:prstGeom prst="rect">
            <a:avLst/>
          </a:prstGeom>
        </p:spPr>
      </p:pic>
      <p:pic>
        <p:nvPicPr>
          <p:cNvPr id="471" name="Picture 470" descr="A close up of a logo&#10;&#10;Description automatically generated">
            <a:extLst>
              <a:ext uri="{FF2B5EF4-FFF2-40B4-BE49-F238E27FC236}">
                <a16:creationId xmlns:a16="http://schemas.microsoft.com/office/drawing/2014/main" id="{819AEF58-45AC-480F-8E50-3DAA1ACC023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7" t="67667" r="8382" b="18363"/>
          <a:stretch/>
        </p:blipFill>
        <p:spPr>
          <a:xfrm>
            <a:off x="1811525" y="11226320"/>
            <a:ext cx="503977" cy="475663"/>
          </a:xfrm>
          <a:prstGeom prst="rect">
            <a:avLst/>
          </a:prstGeom>
        </p:spPr>
      </p:pic>
      <p:pic>
        <p:nvPicPr>
          <p:cNvPr id="472" name="Picture 471" descr="A picture containing shirt&#10;&#10;Description automatically generated">
            <a:extLst>
              <a:ext uri="{FF2B5EF4-FFF2-40B4-BE49-F238E27FC236}">
                <a16:creationId xmlns:a16="http://schemas.microsoft.com/office/drawing/2014/main" id="{6DCDA86C-A92A-49C2-B357-71E9DC8F5B0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4188" r="72388" b="86757"/>
          <a:stretch/>
        </p:blipFill>
        <p:spPr>
          <a:xfrm>
            <a:off x="2067014" y="9135501"/>
            <a:ext cx="485459" cy="303670"/>
          </a:xfrm>
          <a:prstGeom prst="rect">
            <a:avLst/>
          </a:prstGeom>
        </p:spPr>
      </p:pic>
      <p:pic>
        <p:nvPicPr>
          <p:cNvPr id="473" name="Picture 472" descr="A picture containing shirt&#10;&#10;Description automatically generated">
            <a:extLst>
              <a:ext uri="{FF2B5EF4-FFF2-40B4-BE49-F238E27FC236}">
                <a16:creationId xmlns:a16="http://schemas.microsoft.com/office/drawing/2014/main" id="{073E7EB0-5DFE-453F-B0A0-588ABE10305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7" t="5637" r="48264" b="85308"/>
          <a:stretch/>
        </p:blipFill>
        <p:spPr>
          <a:xfrm>
            <a:off x="1353065" y="9294291"/>
            <a:ext cx="667905" cy="417796"/>
          </a:xfrm>
          <a:prstGeom prst="rect">
            <a:avLst/>
          </a:prstGeom>
        </p:spPr>
      </p:pic>
      <p:pic>
        <p:nvPicPr>
          <p:cNvPr id="474" name="Picture 473" descr="A picture containing shirt&#10;&#10;Description automatically generated">
            <a:extLst>
              <a:ext uri="{FF2B5EF4-FFF2-40B4-BE49-F238E27FC236}">
                <a16:creationId xmlns:a16="http://schemas.microsoft.com/office/drawing/2014/main" id="{CA80CA35-B2BC-45D4-A128-53C9FCC64D5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19191" r="73399" b="65946"/>
          <a:stretch/>
        </p:blipFill>
        <p:spPr>
          <a:xfrm>
            <a:off x="2788718" y="9066418"/>
            <a:ext cx="422337" cy="488111"/>
          </a:xfrm>
          <a:prstGeom prst="rect">
            <a:avLst/>
          </a:prstGeom>
        </p:spPr>
      </p:pic>
      <p:pic>
        <p:nvPicPr>
          <p:cNvPr id="475" name="Picture 474" descr="A picture containing shirt&#10;&#10;Description automatically generated">
            <a:extLst>
              <a:ext uri="{FF2B5EF4-FFF2-40B4-BE49-F238E27FC236}">
                <a16:creationId xmlns:a16="http://schemas.microsoft.com/office/drawing/2014/main" id="{BE04D04E-F194-41EA-938B-0EF07D15EC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5149" r="29836" b="84081"/>
          <a:stretch/>
        </p:blipFill>
        <p:spPr>
          <a:xfrm>
            <a:off x="3453871" y="9070256"/>
            <a:ext cx="667905" cy="496923"/>
          </a:xfrm>
          <a:prstGeom prst="rect">
            <a:avLst/>
          </a:prstGeom>
        </p:spPr>
      </p:pic>
      <p:pic>
        <p:nvPicPr>
          <p:cNvPr id="477" name="Picture 476" descr="A picture containing shirt&#10;&#10;Description automatically generated">
            <a:extLst>
              <a:ext uri="{FF2B5EF4-FFF2-40B4-BE49-F238E27FC236}">
                <a16:creationId xmlns:a16="http://schemas.microsoft.com/office/drawing/2014/main" id="{2929E3F4-CB8F-4417-AB22-3E3EE244EB2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5" t="3934" r="4547" b="83763"/>
          <a:stretch/>
        </p:blipFill>
        <p:spPr>
          <a:xfrm>
            <a:off x="5032267" y="9076143"/>
            <a:ext cx="570795" cy="485148"/>
          </a:xfrm>
          <a:prstGeom prst="rect">
            <a:avLst/>
          </a:prstGeom>
        </p:spPr>
      </p:pic>
      <p:pic>
        <p:nvPicPr>
          <p:cNvPr id="478" name="Picture 477" descr="A picture containing shirt&#10;&#10;Description automatically generated">
            <a:extLst>
              <a:ext uri="{FF2B5EF4-FFF2-40B4-BE49-F238E27FC236}">
                <a16:creationId xmlns:a16="http://schemas.microsoft.com/office/drawing/2014/main" id="{871E8136-2923-45C3-A2C5-8FB32DAC1E7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4" t="18620" r="48778" b="66216"/>
          <a:stretch/>
        </p:blipFill>
        <p:spPr>
          <a:xfrm>
            <a:off x="4387024" y="9046818"/>
            <a:ext cx="457176" cy="485148"/>
          </a:xfrm>
          <a:prstGeom prst="rect">
            <a:avLst/>
          </a:prstGeom>
        </p:spPr>
      </p:pic>
      <p:pic>
        <p:nvPicPr>
          <p:cNvPr id="479" name="Picture 478" descr="A picture containing shirt&#10;&#10;Description automatically generated">
            <a:extLst>
              <a:ext uri="{FF2B5EF4-FFF2-40B4-BE49-F238E27FC236}">
                <a16:creationId xmlns:a16="http://schemas.microsoft.com/office/drawing/2014/main" id="{53537150-C71C-4EE4-92C2-38F66F4AEC6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6" t="19058" r="23855" b="64376"/>
          <a:stretch/>
        </p:blipFill>
        <p:spPr>
          <a:xfrm>
            <a:off x="5695639" y="9006116"/>
            <a:ext cx="549692" cy="629057"/>
          </a:xfrm>
          <a:prstGeom prst="rect">
            <a:avLst/>
          </a:prstGeom>
        </p:spPr>
      </p:pic>
      <p:pic>
        <p:nvPicPr>
          <p:cNvPr id="481" name="Picture 480" descr="A picture containing shirt&#10;&#10;Description automatically generated">
            <a:extLst>
              <a:ext uri="{FF2B5EF4-FFF2-40B4-BE49-F238E27FC236}">
                <a16:creationId xmlns:a16="http://schemas.microsoft.com/office/drawing/2014/main" id="{D1659813-5ADF-4D3F-B0BA-019519A1F30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4" t="38479" r="39370" b="43381"/>
          <a:stretch/>
        </p:blipFill>
        <p:spPr>
          <a:xfrm>
            <a:off x="7455749" y="9019944"/>
            <a:ext cx="391920" cy="586315"/>
          </a:xfrm>
          <a:prstGeom prst="rect">
            <a:avLst/>
          </a:prstGeom>
        </p:spPr>
      </p:pic>
      <p:pic>
        <p:nvPicPr>
          <p:cNvPr id="482" name="Picture 481" descr="A picture containing shirt&#10;&#10;Description automatically generated">
            <a:extLst>
              <a:ext uri="{FF2B5EF4-FFF2-40B4-BE49-F238E27FC236}">
                <a16:creationId xmlns:a16="http://schemas.microsoft.com/office/drawing/2014/main" id="{3B58A70C-16B4-4BD7-B696-E2529F167530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5" t="40878" r="10576" b="46590"/>
          <a:stretch/>
        </p:blipFill>
        <p:spPr>
          <a:xfrm>
            <a:off x="8165839" y="8554304"/>
            <a:ext cx="598012" cy="517719"/>
          </a:xfrm>
          <a:prstGeom prst="rect">
            <a:avLst/>
          </a:prstGeom>
        </p:spPr>
      </p:pic>
      <p:pic>
        <p:nvPicPr>
          <p:cNvPr id="483" name="Picture 482" descr="A picture containing shirt&#10;&#10;Description automatically generated">
            <a:extLst>
              <a:ext uri="{FF2B5EF4-FFF2-40B4-BE49-F238E27FC236}">
                <a16:creationId xmlns:a16="http://schemas.microsoft.com/office/drawing/2014/main" id="{55D08C4C-7D12-4EF7-941D-45B797355ED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t="60670" r="67682" b="30275"/>
          <a:stretch/>
        </p:blipFill>
        <p:spPr>
          <a:xfrm>
            <a:off x="8302515" y="7589218"/>
            <a:ext cx="575552" cy="360026"/>
          </a:xfrm>
          <a:prstGeom prst="rect">
            <a:avLst/>
          </a:prstGeom>
        </p:spPr>
      </p:pic>
      <p:sp>
        <p:nvSpPr>
          <p:cNvPr id="486" name="TextBox 485">
            <a:extLst>
              <a:ext uri="{FF2B5EF4-FFF2-40B4-BE49-F238E27FC236}">
                <a16:creationId xmlns:a16="http://schemas.microsoft.com/office/drawing/2014/main" id="{805979AD-E577-4935-B30F-10B00A0C2EE2}"/>
              </a:ext>
            </a:extLst>
          </p:cNvPr>
          <p:cNvSpPr txBox="1"/>
          <p:nvPr/>
        </p:nvSpPr>
        <p:spPr>
          <a:xfrm>
            <a:off x="7187076" y="14353478"/>
            <a:ext cx="848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00B050"/>
                </a:solidFill>
              </a:rPr>
              <a:t>Ecoystems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A221ED52-8BC2-43DB-815F-63BA6B203A3C}"/>
              </a:ext>
            </a:extLst>
          </p:cNvPr>
          <p:cNvSpPr txBox="1"/>
          <p:nvPr/>
        </p:nvSpPr>
        <p:spPr>
          <a:xfrm>
            <a:off x="8441351" y="13967785"/>
            <a:ext cx="102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Waves and Light</a:t>
            </a:r>
            <a:endParaRPr lang="en-GB" sz="1200" b="1" dirty="0">
              <a:solidFill>
                <a:srgbClr val="00B0F0"/>
              </a:solidFill>
            </a:endParaRP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E33161E8-988A-4DBB-92F8-A24A9E4B9219}"/>
              </a:ext>
            </a:extLst>
          </p:cNvPr>
          <p:cNvSpPr txBox="1"/>
          <p:nvPr/>
        </p:nvSpPr>
        <p:spPr>
          <a:xfrm>
            <a:off x="5871122" y="14202980"/>
            <a:ext cx="1033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Acids and Alkalis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E4FB2BD9-1F45-4DC4-A127-E3B9FCE72D19}"/>
              </a:ext>
            </a:extLst>
          </p:cNvPr>
          <p:cNvSpPr txBox="1"/>
          <p:nvPr/>
        </p:nvSpPr>
        <p:spPr>
          <a:xfrm>
            <a:off x="6909565" y="12752306"/>
            <a:ext cx="963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Adaptations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86ED146C-DFB9-45F3-827D-4C2831057DA0}"/>
              </a:ext>
            </a:extLst>
          </p:cNvPr>
          <p:cNvSpPr txBox="1"/>
          <p:nvPr/>
        </p:nvSpPr>
        <p:spPr>
          <a:xfrm>
            <a:off x="7325983" y="10254412"/>
            <a:ext cx="174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Reactivity of metals and the Periodic Table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21D8AB12-6F7C-4EDE-9662-8E2346E4DA8D}"/>
              </a:ext>
            </a:extLst>
          </p:cNvPr>
          <p:cNvSpPr txBox="1"/>
          <p:nvPr/>
        </p:nvSpPr>
        <p:spPr>
          <a:xfrm>
            <a:off x="6938694" y="11991394"/>
            <a:ext cx="96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Health and Lifestyle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17D05B75-928C-4CFA-B603-0DA3F5AB34BC}"/>
              </a:ext>
            </a:extLst>
          </p:cNvPr>
          <p:cNvSpPr txBox="1"/>
          <p:nvPr/>
        </p:nvSpPr>
        <p:spPr>
          <a:xfrm>
            <a:off x="5052145" y="12095091"/>
            <a:ext cx="146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Electrical Circuits: Potential Difference and Resistance</a:t>
            </a:r>
            <a:endParaRPr lang="en-GB" sz="1200" b="1" dirty="0">
              <a:solidFill>
                <a:srgbClr val="00B0F0"/>
              </a:solidFill>
            </a:endParaRP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9C9B159-2DF1-4076-8072-5B7100514403}"/>
              </a:ext>
            </a:extLst>
          </p:cNvPr>
          <p:cNvCxnSpPr>
            <a:cxnSpLocks/>
            <a:endCxn id="492" idx="0"/>
          </p:cNvCxnSpPr>
          <p:nvPr/>
        </p:nvCxnSpPr>
        <p:spPr>
          <a:xfrm>
            <a:off x="5608265" y="11823976"/>
            <a:ext cx="174848" cy="27111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9D0FD27-6053-445F-B0D9-EF84B0190994}"/>
              </a:ext>
            </a:extLst>
          </p:cNvPr>
          <p:cNvCxnSpPr>
            <a:cxnSpLocks/>
            <a:endCxn id="487" idx="0"/>
          </p:cNvCxnSpPr>
          <p:nvPr/>
        </p:nvCxnSpPr>
        <p:spPr>
          <a:xfrm>
            <a:off x="8697979" y="13564347"/>
            <a:ext cx="257338" cy="40343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B95D4A0D-AEBC-45EF-B54B-E79CA22C6E5D}"/>
              </a:ext>
            </a:extLst>
          </p:cNvPr>
          <p:cNvCxnSpPr>
            <a:cxnSpLocks/>
            <a:endCxn id="488" idx="0"/>
          </p:cNvCxnSpPr>
          <p:nvPr/>
        </p:nvCxnSpPr>
        <p:spPr>
          <a:xfrm flipH="1">
            <a:off x="6387651" y="13983806"/>
            <a:ext cx="126429" cy="21917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D5F058FD-FDD0-49A1-8176-478F5FD33B38}"/>
              </a:ext>
            </a:extLst>
          </p:cNvPr>
          <p:cNvCxnSpPr>
            <a:cxnSpLocks/>
            <a:endCxn id="489" idx="0"/>
          </p:cNvCxnSpPr>
          <p:nvPr/>
        </p:nvCxnSpPr>
        <p:spPr>
          <a:xfrm flipH="1">
            <a:off x="7391300" y="12500365"/>
            <a:ext cx="996156" cy="2519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DA0F16FE-9E67-4E36-8BCB-20543F1A5861}"/>
              </a:ext>
            </a:extLst>
          </p:cNvPr>
          <p:cNvCxnSpPr>
            <a:cxnSpLocks/>
            <a:endCxn id="491" idx="0"/>
          </p:cNvCxnSpPr>
          <p:nvPr/>
        </p:nvCxnSpPr>
        <p:spPr>
          <a:xfrm>
            <a:off x="6761987" y="11818224"/>
            <a:ext cx="658442" cy="1731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B011A8CE-5767-41A9-9625-05E98F665B8B}"/>
              </a:ext>
            </a:extLst>
          </p:cNvPr>
          <p:cNvCxnSpPr>
            <a:cxnSpLocks/>
            <a:stCxn id="490" idx="2"/>
          </p:cNvCxnSpPr>
          <p:nvPr/>
        </p:nvCxnSpPr>
        <p:spPr>
          <a:xfrm flipH="1">
            <a:off x="7922516" y="10716077"/>
            <a:ext cx="275306" cy="4710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502">
            <a:extLst>
              <a:ext uri="{FF2B5EF4-FFF2-40B4-BE49-F238E27FC236}">
                <a16:creationId xmlns:a16="http://schemas.microsoft.com/office/drawing/2014/main" id="{6D8A7255-5C7A-43A4-8E12-E0904CA6FF39}"/>
              </a:ext>
            </a:extLst>
          </p:cNvPr>
          <p:cNvSpPr txBox="1"/>
          <p:nvPr/>
        </p:nvSpPr>
        <p:spPr>
          <a:xfrm>
            <a:off x="3595649" y="12126437"/>
            <a:ext cx="81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Earth Science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00476F75-D62F-466C-8711-E050169EA7F6}"/>
              </a:ext>
            </a:extLst>
          </p:cNvPr>
          <p:cNvSpPr txBox="1"/>
          <p:nvPr/>
        </p:nvSpPr>
        <p:spPr>
          <a:xfrm>
            <a:off x="986973" y="12052802"/>
            <a:ext cx="113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Waves and Sound</a:t>
            </a:r>
            <a:endParaRPr lang="en-GB" sz="1200" b="1" dirty="0">
              <a:solidFill>
                <a:srgbClr val="00B0F0"/>
              </a:solidFill>
            </a:endParaRP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A6387FC9-1FF8-4758-B05A-CDE0741E556C}"/>
              </a:ext>
            </a:extLst>
          </p:cNvPr>
          <p:cNvSpPr txBox="1"/>
          <p:nvPr/>
        </p:nvSpPr>
        <p:spPr>
          <a:xfrm>
            <a:off x="2804991" y="10491608"/>
            <a:ext cx="1579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Microbes and Disease</a:t>
            </a:r>
            <a:endParaRPr lang="en-GB" sz="1200" b="1" dirty="0">
              <a:solidFill>
                <a:srgbClr val="00B050"/>
              </a:solidFill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3CD02AD-FB70-4589-8CCD-ABA1C34C7BB4}"/>
              </a:ext>
            </a:extLst>
          </p:cNvPr>
          <p:cNvCxnSpPr>
            <a:cxnSpLocks/>
            <a:endCxn id="504" idx="0"/>
          </p:cNvCxnSpPr>
          <p:nvPr/>
        </p:nvCxnSpPr>
        <p:spPr>
          <a:xfrm flipH="1">
            <a:off x="1556293" y="11801135"/>
            <a:ext cx="333988" cy="25166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D8BF79E-EF4D-4E06-87F5-05E04DE312A5}"/>
              </a:ext>
            </a:extLst>
          </p:cNvPr>
          <p:cNvCxnSpPr>
            <a:cxnSpLocks/>
            <a:endCxn id="503" idx="0"/>
          </p:cNvCxnSpPr>
          <p:nvPr/>
        </p:nvCxnSpPr>
        <p:spPr>
          <a:xfrm flipH="1">
            <a:off x="4004255" y="11812817"/>
            <a:ext cx="345674" cy="3136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DE6D12C4-B509-4B15-BD8D-2B9B66EB0E59}"/>
              </a:ext>
            </a:extLst>
          </p:cNvPr>
          <p:cNvCxnSpPr>
            <a:cxnSpLocks/>
            <a:stCxn id="505" idx="2"/>
          </p:cNvCxnSpPr>
          <p:nvPr/>
        </p:nvCxnSpPr>
        <p:spPr>
          <a:xfrm flipH="1">
            <a:off x="3276442" y="10768607"/>
            <a:ext cx="318060" cy="41092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0B927A12-DA27-4F6F-96D8-85D035E07A73}"/>
              </a:ext>
            </a:extLst>
          </p:cNvPr>
          <p:cNvSpPr txBox="1"/>
          <p:nvPr/>
        </p:nvSpPr>
        <p:spPr>
          <a:xfrm>
            <a:off x="1912081" y="9915905"/>
            <a:ext cx="146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Chemical Formulae and Equations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C64DD37-8E46-42E2-9A7D-1092460E1B62}"/>
              </a:ext>
            </a:extLst>
          </p:cNvPr>
          <p:cNvCxnSpPr>
            <a:cxnSpLocks/>
          </p:cNvCxnSpPr>
          <p:nvPr/>
        </p:nvCxnSpPr>
        <p:spPr>
          <a:xfrm>
            <a:off x="2326346" y="9614924"/>
            <a:ext cx="15011" cy="3286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0E9F0ED-7D20-4D23-8C7E-E94D2E4A9438}"/>
              </a:ext>
            </a:extLst>
          </p:cNvPr>
          <p:cNvSpPr txBox="1"/>
          <p:nvPr/>
        </p:nvSpPr>
        <p:spPr>
          <a:xfrm>
            <a:off x="653791" y="8712692"/>
            <a:ext cx="738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Enzymes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CBB3AC49-5359-4963-AD92-EC8D71DE9A7D}"/>
              </a:ext>
            </a:extLst>
          </p:cNvPr>
          <p:cNvCxnSpPr>
            <a:cxnSpLocks/>
          </p:cNvCxnSpPr>
          <p:nvPr/>
        </p:nvCxnSpPr>
        <p:spPr>
          <a:xfrm>
            <a:off x="1153638" y="8981482"/>
            <a:ext cx="242804" cy="29661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1972AF0-4DD1-4424-965F-EE3D4B892795}"/>
              </a:ext>
            </a:extLst>
          </p:cNvPr>
          <p:cNvSpPr txBox="1"/>
          <p:nvPr/>
        </p:nvSpPr>
        <p:spPr>
          <a:xfrm>
            <a:off x="3402275" y="9876993"/>
            <a:ext cx="108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Magnetic and Electrostatic Fields</a:t>
            </a:r>
            <a:endParaRPr lang="en-GB" sz="1200" b="1" dirty="0">
              <a:solidFill>
                <a:srgbClr val="00B0F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64E3D5-425A-469C-9F5C-BCDB7C59B02F}"/>
              </a:ext>
            </a:extLst>
          </p:cNvPr>
          <p:cNvSpPr txBox="1"/>
          <p:nvPr/>
        </p:nvSpPr>
        <p:spPr>
          <a:xfrm>
            <a:off x="2129264" y="8339291"/>
            <a:ext cx="164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Separating Techniques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18E5AFF1-D9C9-44C8-914C-2C180106DFC9}"/>
              </a:ext>
            </a:extLst>
          </p:cNvPr>
          <p:cNvCxnSpPr>
            <a:cxnSpLocks/>
            <a:stCxn id="68" idx="2"/>
          </p:cNvCxnSpPr>
          <p:nvPr/>
        </p:nvCxnSpPr>
        <p:spPr>
          <a:xfrm flipH="1">
            <a:off x="2938071" y="8616290"/>
            <a:ext cx="11928" cy="3580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69C37122-55EF-467B-A35D-2D3033952A8C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3782574" y="9606003"/>
            <a:ext cx="163602" cy="27099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3300DA9-58EB-470B-BD73-E632AF761A0C}"/>
              </a:ext>
            </a:extLst>
          </p:cNvPr>
          <p:cNvSpPr txBox="1"/>
          <p:nvPr/>
        </p:nvSpPr>
        <p:spPr>
          <a:xfrm>
            <a:off x="4283667" y="8328836"/>
            <a:ext cx="675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Motion</a:t>
            </a:r>
            <a:endParaRPr lang="en-GB" sz="1200" b="1" dirty="0">
              <a:solidFill>
                <a:srgbClr val="00B0F0"/>
              </a:solidFill>
            </a:endParaRP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4AC5856D-8C7E-4F40-85EB-A15390FAD8A2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4621637" y="8605835"/>
            <a:ext cx="632222" cy="33673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733C9ED-5218-4C22-B713-96F58D3B9006}"/>
              </a:ext>
            </a:extLst>
          </p:cNvPr>
          <p:cNvSpPr txBox="1"/>
          <p:nvPr/>
        </p:nvSpPr>
        <p:spPr>
          <a:xfrm>
            <a:off x="4412861" y="9898890"/>
            <a:ext cx="735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Genetics</a:t>
            </a: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44DDB440-19FF-4D22-BB1D-A3D61D7C6D1A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4634951" y="9626556"/>
            <a:ext cx="145447" cy="272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C08980C-3743-4D68-95CF-4D41A3F23878}"/>
              </a:ext>
            </a:extLst>
          </p:cNvPr>
          <p:cNvSpPr txBox="1"/>
          <p:nvPr/>
        </p:nvSpPr>
        <p:spPr>
          <a:xfrm>
            <a:off x="5252778" y="8262821"/>
            <a:ext cx="79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Acids and Salts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1C7CB6A6-810C-4276-8B48-12026BAEC839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5652173" y="8724486"/>
            <a:ext cx="229954" cy="2420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A4E90E7-B7DB-480A-BA0B-3F18C929199A}"/>
              </a:ext>
            </a:extLst>
          </p:cNvPr>
          <p:cNvSpPr txBox="1"/>
          <p:nvPr/>
        </p:nvSpPr>
        <p:spPr>
          <a:xfrm>
            <a:off x="5677101" y="9835783"/>
            <a:ext cx="152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Electrical Circuits: Power, generation and domestic supply</a:t>
            </a:r>
            <a:endParaRPr lang="en-GB" sz="1200" b="1" dirty="0">
              <a:solidFill>
                <a:srgbClr val="00B0F0"/>
              </a:solidFill>
            </a:endParaRP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E8B4397-99F0-4EDB-BDB8-5473874213DD}"/>
              </a:ext>
            </a:extLst>
          </p:cNvPr>
          <p:cNvCxnSpPr>
            <a:cxnSpLocks/>
            <a:endCxn id="79" idx="0"/>
          </p:cNvCxnSpPr>
          <p:nvPr/>
        </p:nvCxnSpPr>
        <p:spPr>
          <a:xfrm flipH="1">
            <a:off x="6438132" y="9599198"/>
            <a:ext cx="245972" cy="2365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C5DC05D-1D9E-4AD5-A9E3-FDF51FFC8C86}"/>
              </a:ext>
            </a:extLst>
          </p:cNvPr>
          <p:cNvSpPr txBox="1"/>
          <p:nvPr/>
        </p:nvSpPr>
        <p:spPr>
          <a:xfrm>
            <a:off x="7985272" y="9695816"/>
            <a:ext cx="141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Stepping up to GCSE Biology</a:t>
            </a:r>
            <a:endParaRPr lang="en-GB" sz="1200" b="1" dirty="0">
              <a:solidFill>
                <a:srgbClr val="00B050"/>
              </a:solidFill>
            </a:endParaRP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00356B98-7F46-4601-A8DD-D1051BD4831A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667757" y="9611138"/>
            <a:ext cx="317515" cy="31551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57CBD34-7CE0-46A7-B647-A76E4F0FBF76}"/>
              </a:ext>
            </a:extLst>
          </p:cNvPr>
          <p:cNvSpPr txBox="1"/>
          <p:nvPr/>
        </p:nvSpPr>
        <p:spPr>
          <a:xfrm>
            <a:off x="6245331" y="8274430"/>
            <a:ext cx="147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Stepping up to GCSE Chemistry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383A1E25-6CF9-4F71-96E4-49BCEA1D2F6A}"/>
              </a:ext>
            </a:extLst>
          </p:cNvPr>
          <p:cNvCxnSpPr>
            <a:cxnSpLocks/>
            <a:endCxn id="86" idx="3"/>
          </p:cNvCxnSpPr>
          <p:nvPr/>
        </p:nvCxnSpPr>
        <p:spPr>
          <a:xfrm flipH="1" flipV="1">
            <a:off x="7717454" y="8505263"/>
            <a:ext cx="510698" cy="16624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62D4FB35-29FF-444B-8FF2-405558BC0EEE}"/>
              </a:ext>
            </a:extLst>
          </p:cNvPr>
          <p:cNvSpPr txBox="1"/>
          <p:nvPr/>
        </p:nvSpPr>
        <p:spPr>
          <a:xfrm>
            <a:off x="8585509" y="6032829"/>
            <a:ext cx="96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Stepping up to GCSE Physics</a:t>
            </a:r>
            <a:endParaRPr lang="en-GB" sz="1200" b="1" dirty="0">
              <a:solidFill>
                <a:srgbClr val="00B0F0"/>
              </a:solidFill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992A4BC4-D5B0-47E3-97FE-030B6D5729AF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8907996" y="6679160"/>
            <a:ext cx="161664" cy="103425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DB52D11-EBD1-4127-9B56-97B2685952C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t="2464" r="78128" b="82236"/>
          <a:stretch/>
        </p:blipFill>
        <p:spPr>
          <a:xfrm>
            <a:off x="6982307" y="6858787"/>
            <a:ext cx="251954" cy="32193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DDFF3383-EE6E-446D-8BB7-24725EF63D0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4" t="2139" r="60394" b="82561"/>
          <a:stretch/>
        </p:blipFill>
        <p:spPr>
          <a:xfrm>
            <a:off x="4715743" y="6835105"/>
            <a:ext cx="243864" cy="311602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DC5FBE01-A7C1-4F41-AED7-05A96F36911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0" t="2649" r="44478" b="82051"/>
          <a:stretch/>
        </p:blipFill>
        <p:spPr>
          <a:xfrm>
            <a:off x="3919515" y="6875634"/>
            <a:ext cx="259705" cy="331843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1A1364D3-7139-492A-886B-5C5494971B1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0" t="2074" r="22811" b="80718"/>
          <a:stretch/>
        </p:blipFill>
        <p:spPr>
          <a:xfrm>
            <a:off x="1846643" y="6831977"/>
            <a:ext cx="321090" cy="356776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D4AA97C2-3445-4B65-B780-FADD3F0F789A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0" t="3143" r="100" b="82804"/>
          <a:stretch/>
        </p:blipFill>
        <p:spPr>
          <a:xfrm>
            <a:off x="1346771" y="5341847"/>
            <a:ext cx="380529" cy="32304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C23D3DEA-0731-4775-8E96-5C3AC2B23918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17757" r="76759" b="64965"/>
          <a:stretch/>
        </p:blipFill>
        <p:spPr>
          <a:xfrm>
            <a:off x="6514080" y="4851698"/>
            <a:ext cx="306353" cy="388298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89EFEEA-5FA4-4449-BFA0-5988263C11CD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19625" r="61101" b="65965"/>
          <a:stretch/>
        </p:blipFill>
        <p:spPr>
          <a:xfrm>
            <a:off x="8009734" y="4784363"/>
            <a:ext cx="257988" cy="352812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119D6BE6-2E71-4260-8C5C-A836792FF76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4" t="17257" r="46308" b="67809"/>
          <a:stretch/>
        </p:blipFill>
        <p:spPr>
          <a:xfrm>
            <a:off x="8636702" y="3541921"/>
            <a:ext cx="246231" cy="330223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399B321E-5C0D-4F81-BA84-FB78955B7D50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4" t="18997" r="27570" b="63725"/>
          <a:stretch/>
        </p:blipFill>
        <p:spPr>
          <a:xfrm>
            <a:off x="7430634" y="2452490"/>
            <a:ext cx="350178" cy="443846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F1226924-3ACC-4AAC-AE0A-88AE6ADE7B0D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42580" r="75786" b="42497"/>
          <a:stretch/>
        </p:blipFill>
        <p:spPr>
          <a:xfrm>
            <a:off x="6681283" y="6994657"/>
            <a:ext cx="325453" cy="326391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EE1F0EB2-178E-4197-9A4B-7ACD4F9E81F5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5" t="43216" r="57850" b="42537"/>
          <a:stretch/>
        </p:blipFill>
        <p:spPr>
          <a:xfrm>
            <a:off x="5910849" y="6958304"/>
            <a:ext cx="331638" cy="356046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1D10F609-1F6B-46B3-B88E-9D8D3A5A9966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0" t="42607" r="37408" b="42470"/>
          <a:stretch/>
        </p:blipFill>
        <p:spPr>
          <a:xfrm>
            <a:off x="5039020" y="6946851"/>
            <a:ext cx="325453" cy="326391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13F51995-1866-4594-AF4D-52D78EA7C035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1" t="43054" r="18217" b="42023"/>
          <a:stretch/>
        </p:blipFill>
        <p:spPr>
          <a:xfrm>
            <a:off x="4318361" y="6936415"/>
            <a:ext cx="404525" cy="405691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5116E4EF-6F86-4FCB-97E6-FBED4C5B7FCE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57719" r="74291" b="27358"/>
          <a:stretch/>
        </p:blipFill>
        <p:spPr>
          <a:xfrm>
            <a:off x="3511263" y="6943211"/>
            <a:ext cx="404525" cy="405691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E862108A-8609-4DD2-96A2-07AE060247AC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t="71244" r="54674" b="13833"/>
          <a:stretch/>
        </p:blipFill>
        <p:spPr>
          <a:xfrm>
            <a:off x="1390434" y="6635864"/>
            <a:ext cx="404525" cy="405691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230BE154-58F1-4198-87FE-5CAF84AE5156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4" t="57726" r="34714" b="27351"/>
          <a:stretch/>
        </p:blipFill>
        <p:spPr>
          <a:xfrm>
            <a:off x="1848764" y="4759163"/>
            <a:ext cx="404525" cy="405691"/>
          </a:xfrm>
          <a:prstGeom prst="rect">
            <a:avLst/>
          </a:prstGeom>
        </p:spPr>
      </p:pic>
      <p:pic>
        <p:nvPicPr>
          <p:cNvPr id="449" name="Picture 448" descr="A close up of a logo&#10;&#10;Description automatically generated">
            <a:extLst>
              <a:ext uri="{FF2B5EF4-FFF2-40B4-BE49-F238E27FC236}">
                <a16:creationId xmlns:a16="http://schemas.microsoft.com/office/drawing/2014/main" id="{8E84741C-5B63-4142-8DB1-498FD33D1D5B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7" t="43047" r="701" b="42030"/>
          <a:stretch/>
        </p:blipFill>
        <p:spPr>
          <a:xfrm>
            <a:off x="3999658" y="4727923"/>
            <a:ext cx="404525" cy="405691"/>
          </a:xfrm>
          <a:prstGeom prst="rect">
            <a:avLst/>
          </a:prstGeom>
        </p:spPr>
      </p:pic>
      <p:pic>
        <p:nvPicPr>
          <p:cNvPr id="450" name="Picture 449" descr="A close up of a logo&#10;&#10;Description automatically generated">
            <a:extLst>
              <a:ext uri="{FF2B5EF4-FFF2-40B4-BE49-F238E27FC236}">
                <a16:creationId xmlns:a16="http://schemas.microsoft.com/office/drawing/2014/main" id="{E29A6BAE-9B52-4B49-BD41-08F72E8C6E54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5" t="57084" r="14763" b="27993"/>
          <a:stretch/>
        </p:blipFill>
        <p:spPr>
          <a:xfrm>
            <a:off x="6847529" y="4742971"/>
            <a:ext cx="404525" cy="405691"/>
          </a:xfrm>
          <a:prstGeom prst="rect">
            <a:avLst/>
          </a:prstGeom>
        </p:spPr>
      </p:pic>
      <p:pic>
        <p:nvPicPr>
          <p:cNvPr id="451" name="Picture 450" descr="A close up of a logo&#10;&#10;Description automatically generated">
            <a:extLst>
              <a:ext uri="{FF2B5EF4-FFF2-40B4-BE49-F238E27FC236}">
                <a16:creationId xmlns:a16="http://schemas.microsoft.com/office/drawing/2014/main" id="{A5A30AE9-42C1-4D31-8E4F-CF82269692BD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8" t="58366" r="51510" b="29048"/>
          <a:stretch/>
        </p:blipFill>
        <p:spPr>
          <a:xfrm>
            <a:off x="8259697" y="3073622"/>
            <a:ext cx="404525" cy="342165"/>
          </a:xfrm>
          <a:prstGeom prst="rect">
            <a:avLst/>
          </a:prstGeom>
        </p:spPr>
      </p:pic>
      <p:pic>
        <p:nvPicPr>
          <p:cNvPr id="453" name="Picture 452" descr="A close up of a logo&#10;&#10;Description automatically generated">
            <a:extLst>
              <a:ext uri="{FF2B5EF4-FFF2-40B4-BE49-F238E27FC236}">
                <a16:creationId xmlns:a16="http://schemas.microsoft.com/office/drawing/2014/main" id="{D356E526-8F28-4CFD-8ECD-262C11AD41C8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69383" r="74911" b="15694"/>
          <a:stretch/>
        </p:blipFill>
        <p:spPr>
          <a:xfrm>
            <a:off x="8201998" y="4384887"/>
            <a:ext cx="404525" cy="405691"/>
          </a:xfrm>
          <a:prstGeom prst="rect">
            <a:avLst/>
          </a:prstGeom>
        </p:spPr>
      </p:pic>
      <p:pic>
        <p:nvPicPr>
          <p:cNvPr id="454" name="Picture 453" descr="A close up of a logo&#10;&#10;Description automatically generated">
            <a:extLst>
              <a:ext uri="{FF2B5EF4-FFF2-40B4-BE49-F238E27FC236}">
                <a16:creationId xmlns:a16="http://schemas.microsoft.com/office/drawing/2014/main" id="{B3CEA6EE-C0B0-492F-9AA3-9E83BDA637FE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1" t="72843" r="35977" b="12234"/>
          <a:stretch/>
        </p:blipFill>
        <p:spPr>
          <a:xfrm>
            <a:off x="7012008" y="2606076"/>
            <a:ext cx="404525" cy="405691"/>
          </a:xfrm>
          <a:prstGeom prst="rect">
            <a:avLst/>
          </a:prstGeom>
        </p:spPr>
      </p:pic>
      <p:pic>
        <p:nvPicPr>
          <p:cNvPr id="458" name="Picture 4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11BA21-8974-4DD1-9C91-C5D3C1E68CB5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2464" r="79196" b="86065"/>
          <a:stretch/>
        </p:blipFill>
        <p:spPr>
          <a:xfrm>
            <a:off x="6358171" y="7110047"/>
            <a:ext cx="312335" cy="323146"/>
          </a:xfrm>
          <a:prstGeom prst="rect">
            <a:avLst/>
          </a:prstGeom>
        </p:spPr>
      </p:pic>
      <p:pic>
        <p:nvPicPr>
          <p:cNvPr id="459" name="Picture 4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9ACC31-E3AC-4B80-84F0-2BC4304386DF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2" t="3208" r="55932" b="85667"/>
          <a:stretch/>
        </p:blipFill>
        <p:spPr>
          <a:xfrm>
            <a:off x="5495124" y="7136327"/>
            <a:ext cx="301564" cy="244440"/>
          </a:xfrm>
          <a:prstGeom prst="rect">
            <a:avLst/>
          </a:prstGeom>
        </p:spPr>
      </p:pic>
      <p:pic>
        <p:nvPicPr>
          <p:cNvPr id="484" name="Picture 48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3DB416-F659-4CA2-801A-2F2B9054FA9A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4" t="3633" r="35960" b="85242"/>
          <a:stretch/>
        </p:blipFill>
        <p:spPr>
          <a:xfrm>
            <a:off x="3141168" y="7157230"/>
            <a:ext cx="301564" cy="244440"/>
          </a:xfrm>
          <a:prstGeom prst="rect">
            <a:avLst/>
          </a:prstGeom>
        </p:spPr>
      </p:pic>
      <p:pic>
        <p:nvPicPr>
          <p:cNvPr id="485" name="Picture 48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6CFEF1-0173-4A01-8C39-604451CE4782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1" t="2553" r="1194" b="85315"/>
          <a:stretch/>
        </p:blipFill>
        <p:spPr>
          <a:xfrm>
            <a:off x="1073027" y="6306842"/>
            <a:ext cx="559352" cy="266562"/>
          </a:xfrm>
          <a:prstGeom prst="rect">
            <a:avLst/>
          </a:prstGeom>
        </p:spPr>
      </p:pic>
      <p:pic>
        <p:nvPicPr>
          <p:cNvPr id="493" name="Picture 49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143F89-1763-4899-AC6F-65FB235067E4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17186" r="76638" b="69797"/>
          <a:stretch/>
        </p:blipFill>
        <p:spPr>
          <a:xfrm>
            <a:off x="2929461" y="4637380"/>
            <a:ext cx="364401" cy="375635"/>
          </a:xfrm>
          <a:prstGeom prst="rect">
            <a:avLst/>
          </a:prstGeom>
        </p:spPr>
      </p:pic>
      <p:pic>
        <p:nvPicPr>
          <p:cNvPr id="494" name="Picture 49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4A3AC6-CB3F-4F4E-9E16-52ACAAAA904A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9" t="17493" r="32674" b="70119"/>
          <a:stretch/>
        </p:blipFill>
        <p:spPr>
          <a:xfrm>
            <a:off x="7307525" y="4663215"/>
            <a:ext cx="318041" cy="272200"/>
          </a:xfrm>
          <a:prstGeom prst="rect">
            <a:avLst/>
          </a:prstGeom>
        </p:spPr>
      </p:pic>
      <p:pic>
        <p:nvPicPr>
          <p:cNvPr id="496" name="Picture 49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DD373E-F5F2-44A3-B9A4-D92FE192376B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7" t="16024" r="55533" b="69494"/>
          <a:stretch/>
        </p:blipFill>
        <p:spPr>
          <a:xfrm>
            <a:off x="8309986" y="4028932"/>
            <a:ext cx="312997" cy="381504"/>
          </a:xfrm>
          <a:prstGeom prst="rect">
            <a:avLst/>
          </a:prstGeom>
        </p:spPr>
      </p:pic>
      <p:pic>
        <p:nvPicPr>
          <p:cNvPr id="498" name="Picture 49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5C72AC-EE61-477D-917A-258AC8CB9D7D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9" t="17123" r="11801" b="68395"/>
          <a:stretch/>
        </p:blipFill>
        <p:spPr>
          <a:xfrm>
            <a:off x="7853234" y="2751059"/>
            <a:ext cx="312997" cy="381504"/>
          </a:xfrm>
          <a:prstGeom prst="rect">
            <a:avLst/>
          </a:prstGeom>
        </p:spPr>
      </p:pic>
      <p:pic>
        <p:nvPicPr>
          <p:cNvPr id="499" name="Picture 49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1C7E46-6D7E-45C2-BD28-6BAC010F2E74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33364" r="78911" b="52154"/>
          <a:stretch/>
        </p:blipFill>
        <p:spPr>
          <a:xfrm>
            <a:off x="6637868" y="2712674"/>
            <a:ext cx="312997" cy="381504"/>
          </a:xfrm>
          <a:prstGeom prst="rect">
            <a:avLst/>
          </a:prstGeom>
        </p:spPr>
      </p:pic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2A67B303-6D27-424F-B954-57033E087DB9}"/>
              </a:ext>
            </a:extLst>
          </p:cNvPr>
          <p:cNvCxnSpPr>
            <a:cxnSpLocks/>
            <a:stCxn id="506" idx="2"/>
          </p:cNvCxnSpPr>
          <p:nvPr/>
        </p:nvCxnSpPr>
        <p:spPr>
          <a:xfrm flipH="1">
            <a:off x="7071096" y="6343044"/>
            <a:ext cx="362490" cy="492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F802879-A28E-4164-83B4-8FEFE692073B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4754799" y="6410954"/>
            <a:ext cx="82875" cy="4194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50265DD-5319-4ED4-A230-0CF1E2739DB5}"/>
              </a:ext>
            </a:extLst>
          </p:cNvPr>
          <p:cNvCxnSpPr>
            <a:cxnSpLocks/>
            <a:stCxn id="117" idx="2"/>
          </p:cNvCxnSpPr>
          <p:nvPr/>
        </p:nvCxnSpPr>
        <p:spPr>
          <a:xfrm flipH="1">
            <a:off x="4029949" y="6657068"/>
            <a:ext cx="29957" cy="1769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CFD5171-5427-42A7-B5D7-F43294F7C77B}"/>
              </a:ext>
            </a:extLst>
          </p:cNvPr>
          <p:cNvCxnSpPr>
            <a:cxnSpLocks/>
            <a:stCxn id="121" idx="2"/>
          </p:cNvCxnSpPr>
          <p:nvPr/>
        </p:nvCxnSpPr>
        <p:spPr>
          <a:xfrm flipH="1">
            <a:off x="2094913" y="6617310"/>
            <a:ext cx="799984" cy="2179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TextBox 505">
            <a:extLst>
              <a:ext uri="{FF2B5EF4-FFF2-40B4-BE49-F238E27FC236}">
                <a16:creationId xmlns:a16="http://schemas.microsoft.com/office/drawing/2014/main" id="{C3FA33B1-92F6-47C9-B4FA-EC0054809C2D}"/>
              </a:ext>
            </a:extLst>
          </p:cNvPr>
          <p:cNvSpPr txBox="1"/>
          <p:nvPr/>
        </p:nvSpPr>
        <p:spPr>
          <a:xfrm>
            <a:off x="6617916" y="5881379"/>
            <a:ext cx="163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Overarching Principles in Biology</a:t>
            </a:r>
            <a:endParaRPr lang="en-GB" sz="1200" b="1" dirty="0">
              <a:solidFill>
                <a:srgbClr val="00B050"/>
              </a:solidFill>
            </a:endParaRP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97B82DFD-1042-4A49-B70D-71EBCB54FA3E}"/>
              </a:ext>
            </a:extLst>
          </p:cNvPr>
          <p:cNvCxnSpPr>
            <a:cxnSpLocks/>
            <a:endCxn id="486" idx="0"/>
          </p:cNvCxnSpPr>
          <p:nvPr/>
        </p:nvCxnSpPr>
        <p:spPr>
          <a:xfrm>
            <a:off x="7595348" y="13982464"/>
            <a:ext cx="15851" cy="37101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DF546DC-71C1-45F9-9295-62E4D2D5AF66}"/>
              </a:ext>
            </a:extLst>
          </p:cNvPr>
          <p:cNvSpPr txBox="1"/>
          <p:nvPr/>
        </p:nvSpPr>
        <p:spPr>
          <a:xfrm>
            <a:off x="4123404" y="6133955"/>
            <a:ext cx="1262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Cells and Control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B50BC91-84D8-48C9-80BA-977CDEEEC451}"/>
              </a:ext>
            </a:extLst>
          </p:cNvPr>
          <p:cNvSpPr txBox="1"/>
          <p:nvPr/>
        </p:nvSpPr>
        <p:spPr>
          <a:xfrm>
            <a:off x="6840758" y="7677095"/>
            <a:ext cx="1256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Atomic structure and Bonding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2E6E601B-3184-4B3A-BB71-C5B5E0F644C6}"/>
              </a:ext>
            </a:extLst>
          </p:cNvPr>
          <p:cNvCxnSpPr>
            <a:cxnSpLocks/>
            <a:stCxn id="73" idx="0"/>
          </p:cNvCxnSpPr>
          <p:nvPr/>
        </p:nvCxnSpPr>
        <p:spPr>
          <a:xfrm flipH="1" flipV="1">
            <a:off x="6877362" y="7438539"/>
            <a:ext cx="591462" cy="2385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F53CD6C5-198B-4A51-BE6F-0C1520C5A86A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6140155" y="6581412"/>
            <a:ext cx="226843" cy="2579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D516C73-4D34-4A2A-B41B-B962710F8134}"/>
              </a:ext>
            </a:extLst>
          </p:cNvPr>
          <p:cNvSpPr txBox="1"/>
          <p:nvPr/>
        </p:nvSpPr>
        <p:spPr>
          <a:xfrm>
            <a:off x="5676466" y="6304413"/>
            <a:ext cx="1381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Types of substance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F1DBDCC-F5A4-489E-BE79-E70844C7A33C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6469611" y="7425402"/>
            <a:ext cx="32924" cy="27107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A25903E-8BB7-4224-B6ED-DC4B2362ACB6}"/>
              </a:ext>
            </a:extLst>
          </p:cNvPr>
          <p:cNvSpPr txBox="1"/>
          <p:nvPr/>
        </p:nvSpPr>
        <p:spPr>
          <a:xfrm>
            <a:off x="5957829" y="7696472"/>
            <a:ext cx="1023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Radioactivity</a:t>
            </a:r>
            <a:endParaRPr lang="en-GB" sz="1200" b="1" dirty="0">
              <a:solidFill>
                <a:srgbClr val="00B0F0"/>
              </a:solidFill>
            </a:endParaRP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28425E11-2ACE-436C-B760-CD3762FEBE01}"/>
              </a:ext>
            </a:extLst>
          </p:cNvPr>
          <p:cNvCxnSpPr>
            <a:cxnSpLocks/>
            <a:stCxn id="249" idx="2"/>
          </p:cNvCxnSpPr>
          <p:nvPr/>
        </p:nvCxnSpPr>
        <p:spPr>
          <a:xfrm>
            <a:off x="5355387" y="6153784"/>
            <a:ext cx="197884" cy="6781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>
            <a:extLst>
              <a:ext uri="{FF2B5EF4-FFF2-40B4-BE49-F238E27FC236}">
                <a16:creationId xmlns:a16="http://schemas.microsoft.com/office/drawing/2014/main" id="{31B8AE80-22BD-4FDE-936F-547B9E162EEE}"/>
              </a:ext>
            </a:extLst>
          </p:cNvPr>
          <p:cNvSpPr txBox="1"/>
          <p:nvPr/>
        </p:nvSpPr>
        <p:spPr>
          <a:xfrm>
            <a:off x="4785531" y="5692119"/>
            <a:ext cx="113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Waves and the EM Spectrum</a:t>
            </a:r>
            <a:endParaRPr lang="en-GB" sz="1200" b="1" dirty="0">
              <a:solidFill>
                <a:srgbClr val="00B0F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F8AD718-BBBE-47DF-8005-F673F21DC3A4}"/>
              </a:ext>
            </a:extLst>
          </p:cNvPr>
          <p:cNvSpPr txBox="1"/>
          <p:nvPr/>
        </p:nvSpPr>
        <p:spPr>
          <a:xfrm>
            <a:off x="4784940" y="7670944"/>
            <a:ext cx="1259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Acids and Alkalis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BECB649-AF8E-4BFF-A7BD-BD72A15B1115}"/>
              </a:ext>
            </a:extLst>
          </p:cNvPr>
          <p:cNvSpPr txBox="1"/>
          <p:nvPr/>
        </p:nvSpPr>
        <p:spPr>
          <a:xfrm>
            <a:off x="3718269" y="7947943"/>
            <a:ext cx="1620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Electrolytic Processes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EFE38F05-8598-4360-A594-F5103423AC84}"/>
              </a:ext>
            </a:extLst>
          </p:cNvPr>
          <p:cNvCxnSpPr>
            <a:cxnSpLocks/>
            <a:stCxn id="105" idx="0"/>
          </p:cNvCxnSpPr>
          <p:nvPr/>
        </p:nvCxnSpPr>
        <p:spPr>
          <a:xfrm flipH="1" flipV="1">
            <a:off x="5201665" y="7431890"/>
            <a:ext cx="212848" cy="2390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3CD39403-1CDD-425A-B4B1-D7A43879354A}"/>
              </a:ext>
            </a:extLst>
          </p:cNvPr>
          <p:cNvCxnSpPr>
            <a:cxnSpLocks/>
            <a:stCxn id="106" idx="0"/>
          </p:cNvCxnSpPr>
          <p:nvPr/>
        </p:nvCxnSpPr>
        <p:spPr>
          <a:xfrm flipH="1" flipV="1">
            <a:off x="4454559" y="7426105"/>
            <a:ext cx="74130" cy="5218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36E2B13-D5A5-43F9-AEF5-7D38385EEAAE}"/>
              </a:ext>
            </a:extLst>
          </p:cNvPr>
          <p:cNvSpPr txBox="1"/>
          <p:nvPr/>
        </p:nvSpPr>
        <p:spPr>
          <a:xfrm>
            <a:off x="1922157" y="7708846"/>
            <a:ext cx="102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Conservation of Energy</a:t>
            </a:r>
            <a:endParaRPr lang="en-GB" sz="1200" b="1" dirty="0">
              <a:solidFill>
                <a:srgbClr val="00B0F0"/>
              </a:solidFill>
            </a:endParaRP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C4FB6F9B-9328-4FB0-B85B-F9F432D7BB15}"/>
              </a:ext>
            </a:extLst>
          </p:cNvPr>
          <p:cNvCxnSpPr>
            <a:cxnSpLocks/>
            <a:endCxn id="111" idx="0"/>
          </p:cNvCxnSpPr>
          <p:nvPr/>
        </p:nvCxnSpPr>
        <p:spPr>
          <a:xfrm flipH="1">
            <a:off x="2432598" y="7426540"/>
            <a:ext cx="786460" cy="28230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9941AEC-7E7D-420D-8B0E-507A55A84CEA}"/>
              </a:ext>
            </a:extLst>
          </p:cNvPr>
          <p:cNvSpPr txBox="1"/>
          <p:nvPr/>
        </p:nvSpPr>
        <p:spPr>
          <a:xfrm>
            <a:off x="2909791" y="7722995"/>
            <a:ext cx="1307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Obtaining metals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50B0B3C7-E81E-47F9-B093-FA41B322C7F4}"/>
              </a:ext>
            </a:extLst>
          </p:cNvPr>
          <p:cNvCxnSpPr>
            <a:cxnSpLocks/>
            <a:stCxn id="115" idx="0"/>
          </p:cNvCxnSpPr>
          <p:nvPr/>
        </p:nvCxnSpPr>
        <p:spPr>
          <a:xfrm flipV="1">
            <a:off x="3563742" y="7437611"/>
            <a:ext cx="158335" cy="2853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E2403E19-CADA-47E7-8180-0AA28400483A}"/>
              </a:ext>
            </a:extLst>
          </p:cNvPr>
          <p:cNvSpPr txBox="1"/>
          <p:nvPr/>
        </p:nvSpPr>
        <p:spPr>
          <a:xfrm>
            <a:off x="3692524" y="6380069"/>
            <a:ext cx="734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Genetics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76984E6-FE1D-4BE0-A5E2-BFC58479EDA3}"/>
              </a:ext>
            </a:extLst>
          </p:cNvPr>
          <p:cNvSpPr txBox="1"/>
          <p:nvPr/>
        </p:nvSpPr>
        <p:spPr>
          <a:xfrm>
            <a:off x="2110367" y="6155645"/>
            <a:ext cx="15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Natural selection and genetic modification</a:t>
            </a:r>
            <a:endParaRPr lang="en-GB" sz="1200" b="1" dirty="0">
              <a:solidFill>
                <a:srgbClr val="00B050"/>
              </a:solidFill>
            </a:endParaRP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295951F0-8D46-415E-9E7D-5ADF8F9A6C5A}"/>
              </a:ext>
            </a:extLst>
          </p:cNvPr>
          <p:cNvCxnSpPr>
            <a:cxnSpLocks/>
            <a:stCxn id="126" idx="0"/>
          </p:cNvCxnSpPr>
          <p:nvPr/>
        </p:nvCxnSpPr>
        <p:spPr>
          <a:xfrm flipV="1">
            <a:off x="1173667" y="7092271"/>
            <a:ext cx="267536" cy="5067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ED10F2CB-D006-43E0-970B-67B1CC6942DD}"/>
              </a:ext>
            </a:extLst>
          </p:cNvPr>
          <p:cNvSpPr txBox="1"/>
          <p:nvPr/>
        </p:nvSpPr>
        <p:spPr>
          <a:xfrm>
            <a:off x="401529" y="7598997"/>
            <a:ext cx="154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Calculations and Quantitative Analysis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D80356FA-80D8-48B7-86D3-9A7FF5030F5B}"/>
              </a:ext>
            </a:extLst>
          </p:cNvPr>
          <p:cNvSpPr txBox="1"/>
          <p:nvPr/>
        </p:nvSpPr>
        <p:spPr>
          <a:xfrm>
            <a:off x="366490" y="6852406"/>
            <a:ext cx="675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Motion</a:t>
            </a:r>
            <a:endParaRPr lang="en-GB" sz="1200" b="1" dirty="0">
              <a:solidFill>
                <a:srgbClr val="00B0F0"/>
              </a:solidFill>
            </a:endParaRP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88D7358E-D74C-4D97-A01A-CB8925201A1A}"/>
              </a:ext>
            </a:extLst>
          </p:cNvPr>
          <p:cNvCxnSpPr>
            <a:cxnSpLocks/>
            <a:endCxn id="517" idx="0"/>
          </p:cNvCxnSpPr>
          <p:nvPr/>
        </p:nvCxnSpPr>
        <p:spPr>
          <a:xfrm flipH="1">
            <a:off x="704460" y="6535529"/>
            <a:ext cx="410176" cy="31687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8E37155D-8388-476C-AD67-A73D3B91299E}"/>
              </a:ext>
            </a:extLst>
          </p:cNvPr>
          <p:cNvCxnSpPr>
            <a:cxnSpLocks/>
            <a:stCxn id="521" idx="1"/>
          </p:cNvCxnSpPr>
          <p:nvPr/>
        </p:nvCxnSpPr>
        <p:spPr>
          <a:xfrm flipH="1" flipV="1">
            <a:off x="1720515" y="5588229"/>
            <a:ext cx="831096" cy="24328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Box 520">
            <a:extLst>
              <a:ext uri="{FF2B5EF4-FFF2-40B4-BE49-F238E27FC236}">
                <a16:creationId xmlns:a16="http://schemas.microsoft.com/office/drawing/2014/main" id="{7E503901-057E-4057-9B59-48900D25AA51}"/>
              </a:ext>
            </a:extLst>
          </p:cNvPr>
          <p:cNvSpPr txBox="1"/>
          <p:nvPr/>
        </p:nvSpPr>
        <p:spPr>
          <a:xfrm>
            <a:off x="2551611" y="5600682"/>
            <a:ext cx="121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Health, Disease and Medicine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B606377E-6E64-44B6-AF9A-046CEF21DA28}"/>
              </a:ext>
            </a:extLst>
          </p:cNvPr>
          <p:cNvSpPr txBox="1"/>
          <p:nvPr/>
        </p:nvSpPr>
        <p:spPr>
          <a:xfrm>
            <a:off x="604179" y="4026274"/>
            <a:ext cx="1307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Rates of Reaction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3F673E87-D619-4B84-B44B-F081F01C01A4}"/>
              </a:ext>
            </a:extLst>
          </p:cNvPr>
          <p:cNvCxnSpPr>
            <a:cxnSpLocks/>
            <a:endCxn id="523" idx="2"/>
          </p:cNvCxnSpPr>
          <p:nvPr/>
        </p:nvCxnSpPr>
        <p:spPr>
          <a:xfrm flipH="1" flipV="1">
            <a:off x="1258130" y="4303273"/>
            <a:ext cx="571627" cy="3657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xtBox 525">
            <a:extLst>
              <a:ext uri="{FF2B5EF4-FFF2-40B4-BE49-F238E27FC236}">
                <a16:creationId xmlns:a16="http://schemas.microsoft.com/office/drawing/2014/main" id="{45B16752-1964-4BD8-B568-52AFBED17DE9}"/>
              </a:ext>
            </a:extLst>
          </p:cNvPr>
          <p:cNvSpPr txBox="1"/>
          <p:nvPr/>
        </p:nvSpPr>
        <p:spPr>
          <a:xfrm>
            <a:off x="2193282" y="3861161"/>
            <a:ext cx="138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Forces and Motion</a:t>
            </a:r>
            <a:endParaRPr lang="en-GB" sz="1200" b="1" dirty="0">
              <a:solidFill>
                <a:srgbClr val="00B0F0"/>
              </a:solidFill>
            </a:endParaRPr>
          </a:p>
        </p:txBody>
      </p: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520063C7-2FA3-49E7-9FA2-50572A9974E6}"/>
              </a:ext>
            </a:extLst>
          </p:cNvPr>
          <p:cNvCxnSpPr>
            <a:cxnSpLocks/>
            <a:stCxn id="526" idx="2"/>
            <a:endCxn id="493" idx="0"/>
          </p:cNvCxnSpPr>
          <p:nvPr/>
        </p:nvCxnSpPr>
        <p:spPr>
          <a:xfrm>
            <a:off x="2883840" y="4138160"/>
            <a:ext cx="227822" cy="4992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TextBox 529">
            <a:extLst>
              <a:ext uri="{FF2B5EF4-FFF2-40B4-BE49-F238E27FC236}">
                <a16:creationId xmlns:a16="http://schemas.microsoft.com/office/drawing/2014/main" id="{E03D2998-28FE-4DC5-BEFD-B967141618B2}"/>
              </a:ext>
            </a:extLst>
          </p:cNvPr>
          <p:cNvSpPr txBox="1"/>
          <p:nvPr/>
        </p:nvSpPr>
        <p:spPr>
          <a:xfrm>
            <a:off x="3713526" y="3924825"/>
            <a:ext cx="1402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Fuels and Fuel cells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F6CE1B2A-CC85-4442-B7A4-D910A7D684D8}"/>
              </a:ext>
            </a:extLst>
          </p:cNvPr>
          <p:cNvCxnSpPr>
            <a:cxnSpLocks/>
            <a:endCxn id="530" idx="2"/>
          </p:cNvCxnSpPr>
          <p:nvPr/>
        </p:nvCxnSpPr>
        <p:spPr>
          <a:xfrm flipV="1">
            <a:off x="4197278" y="4201824"/>
            <a:ext cx="217699" cy="4262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7C128BE7-E607-4C25-B404-8970DD5B5783}"/>
              </a:ext>
            </a:extLst>
          </p:cNvPr>
          <p:cNvCxnSpPr>
            <a:cxnSpLocks/>
            <a:stCxn id="28" idx="2"/>
            <a:endCxn id="534" idx="0"/>
          </p:cNvCxnSpPr>
          <p:nvPr/>
        </p:nvCxnSpPr>
        <p:spPr>
          <a:xfrm flipH="1">
            <a:off x="6592256" y="5239996"/>
            <a:ext cx="75001" cy="28298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TextBox 533">
            <a:extLst>
              <a:ext uri="{FF2B5EF4-FFF2-40B4-BE49-F238E27FC236}">
                <a16:creationId xmlns:a16="http://schemas.microsoft.com/office/drawing/2014/main" id="{6311FFF5-A419-4164-99E2-74D8FB7C1EA7}"/>
              </a:ext>
            </a:extLst>
          </p:cNvPr>
          <p:cNvSpPr txBox="1"/>
          <p:nvPr/>
        </p:nvSpPr>
        <p:spPr>
          <a:xfrm>
            <a:off x="5876986" y="5522982"/>
            <a:ext cx="143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Plant structure and their functions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7721512A-A0B7-41D1-A4EA-52E7ED3A971A}"/>
              </a:ext>
            </a:extLst>
          </p:cNvPr>
          <p:cNvSpPr txBox="1"/>
          <p:nvPr/>
        </p:nvSpPr>
        <p:spPr>
          <a:xfrm>
            <a:off x="7174957" y="5412178"/>
            <a:ext cx="131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Particle model and matter</a:t>
            </a:r>
            <a:endParaRPr lang="en-GB" sz="1200" b="1" dirty="0">
              <a:solidFill>
                <a:srgbClr val="00B0F0"/>
              </a:solidFill>
            </a:endParaRP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F91B286A-9177-4666-87DC-35AC95D492C7}"/>
              </a:ext>
            </a:extLst>
          </p:cNvPr>
          <p:cNvSpPr txBox="1"/>
          <p:nvPr/>
        </p:nvSpPr>
        <p:spPr>
          <a:xfrm>
            <a:off x="5314449" y="3753767"/>
            <a:ext cx="201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Dynamic equilibrium and factors affecting equilibrium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20C582CC-BA88-42A0-B636-7590EF826D16}"/>
              </a:ext>
            </a:extLst>
          </p:cNvPr>
          <p:cNvCxnSpPr>
            <a:cxnSpLocks/>
            <a:endCxn id="538" idx="2"/>
          </p:cNvCxnSpPr>
          <p:nvPr/>
        </p:nvCxnSpPr>
        <p:spPr>
          <a:xfrm flipH="1" flipV="1">
            <a:off x="6321002" y="4215432"/>
            <a:ext cx="744170" cy="4125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E5715302-E82D-4B79-A1F4-E834F9829B29}"/>
              </a:ext>
            </a:extLst>
          </p:cNvPr>
          <p:cNvCxnSpPr>
            <a:cxnSpLocks/>
          </p:cNvCxnSpPr>
          <p:nvPr/>
        </p:nvCxnSpPr>
        <p:spPr>
          <a:xfrm>
            <a:off x="7590543" y="5239999"/>
            <a:ext cx="137700" cy="1721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>
            <a:extLst>
              <a:ext uri="{FF2B5EF4-FFF2-40B4-BE49-F238E27FC236}">
                <a16:creationId xmlns:a16="http://schemas.microsoft.com/office/drawing/2014/main" id="{9F362094-01B5-46BC-A59A-038D50113615}"/>
              </a:ext>
            </a:extLst>
          </p:cNvPr>
          <p:cNvSpPr txBox="1"/>
          <p:nvPr/>
        </p:nvSpPr>
        <p:spPr>
          <a:xfrm>
            <a:off x="8295664" y="5120353"/>
            <a:ext cx="125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Animal control, co-ordination and homeostasis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C6DA374A-C80B-4FFE-8BBC-5963D8CFCC1A}"/>
              </a:ext>
            </a:extLst>
          </p:cNvPr>
          <p:cNvCxnSpPr>
            <a:cxnSpLocks/>
            <a:endCxn id="547" idx="1"/>
          </p:cNvCxnSpPr>
          <p:nvPr/>
        </p:nvCxnSpPr>
        <p:spPr>
          <a:xfrm>
            <a:off x="8180538" y="5144154"/>
            <a:ext cx="115126" cy="29936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9" name="TextBox 548">
            <a:extLst>
              <a:ext uri="{FF2B5EF4-FFF2-40B4-BE49-F238E27FC236}">
                <a16:creationId xmlns:a16="http://schemas.microsoft.com/office/drawing/2014/main" id="{D1FD8D96-D7AB-42F0-AB49-017ECB3EB876}"/>
              </a:ext>
            </a:extLst>
          </p:cNvPr>
          <p:cNvSpPr txBox="1"/>
          <p:nvPr/>
        </p:nvSpPr>
        <p:spPr>
          <a:xfrm>
            <a:off x="8629851" y="4693257"/>
            <a:ext cx="918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Astronomy</a:t>
            </a:r>
            <a:endParaRPr lang="en-GB" sz="1200" b="1" dirty="0">
              <a:solidFill>
                <a:srgbClr val="00B0F0"/>
              </a:solidFill>
            </a:endParaRPr>
          </a:p>
        </p:txBody>
      </p: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39FCC19B-3BDC-4AEA-85BD-E8509670DE1C}"/>
              </a:ext>
            </a:extLst>
          </p:cNvPr>
          <p:cNvCxnSpPr>
            <a:cxnSpLocks/>
            <a:endCxn id="549" idx="0"/>
          </p:cNvCxnSpPr>
          <p:nvPr/>
        </p:nvCxnSpPr>
        <p:spPr>
          <a:xfrm>
            <a:off x="8886006" y="4268952"/>
            <a:ext cx="203282" cy="42430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TextBox 550">
            <a:extLst>
              <a:ext uri="{FF2B5EF4-FFF2-40B4-BE49-F238E27FC236}">
                <a16:creationId xmlns:a16="http://schemas.microsoft.com/office/drawing/2014/main" id="{898BD707-6724-4E3C-A4C8-A03E74DABFD2}"/>
              </a:ext>
            </a:extLst>
          </p:cNvPr>
          <p:cNvSpPr txBox="1"/>
          <p:nvPr/>
        </p:nvSpPr>
        <p:spPr>
          <a:xfrm>
            <a:off x="7199162" y="3859978"/>
            <a:ext cx="109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Groups of the Periodic Table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D00B2C85-102F-4AB6-A833-A0AE959D1051}"/>
              </a:ext>
            </a:extLst>
          </p:cNvPr>
          <p:cNvCxnSpPr>
            <a:cxnSpLocks/>
            <a:endCxn id="551" idx="2"/>
          </p:cNvCxnSpPr>
          <p:nvPr/>
        </p:nvCxnSpPr>
        <p:spPr>
          <a:xfrm flipH="1" flipV="1">
            <a:off x="7746671" y="4321643"/>
            <a:ext cx="365092" cy="1947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" name="TextBox 553">
            <a:extLst>
              <a:ext uri="{FF2B5EF4-FFF2-40B4-BE49-F238E27FC236}">
                <a16:creationId xmlns:a16="http://schemas.microsoft.com/office/drawing/2014/main" id="{F3B0A50E-EF9A-4B11-BB95-46FD76549E0E}"/>
              </a:ext>
            </a:extLst>
          </p:cNvPr>
          <p:cNvSpPr txBox="1"/>
          <p:nvPr/>
        </p:nvSpPr>
        <p:spPr>
          <a:xfrm>
            <a:off x="6253576" y="3255633"/>
            <a:ext cx="146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Exchange and transport in animals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9141E621-0672-4409-BD89-1121EF9F73F3}"/>
              </a:ext>
            </a:extLst>
          </p:cNvPr>
          <p:cNvCxnSpPr>
            <a:cxnSpLocks/>
          </p:cNvCxnSpPr>
          <p:nvPr/>
        </p:nvCxnSpPr>
        <p:spPr>
          <a:xfrm flipH="1" flipV="1">
            <a:off x="7651709" y="3635558"/>
            <a:ext cx="673438" cy="864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B27CCDBD-419E-4E60-AE2A-0CD1C970B56A}"/>
              </a:ext>
            </a:extLst>
          </p:cNvPr>
          <p:cNvCxnSpPr>
            <a:cxnSpLocks/>
            <a:endCxn id="557" idx="2"/>
          </p:cNvCxnSpPr>
          <p:nvPr/>
        </p:nvCxnSpPr>
        <p:spPr>
          <a:xfrm flipV="1">
            <a:off x="8770163" y="2919705"/>
            <a:ext cx="347934" cy="1877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7" name="TextBox 556">
            <a:extLst>
              <a:ext uri="{FF2B5EF4-FFF2-40B4-BE49-F238E27FC236}">
                <a16:creationId xmlns:a16="http://schemas.microsoft.com/office/drawing/2014/main" id="{F243C1AC-D3CE-492D-A911-E73B8B13F02C}"/>
              </a:ext>
            </a:extLst>
          </p:cNvPr>
          <p:cNvSpPr txBox="1"/>
          <p:nvPr/>
        </p:nvSpPr>
        <p:spPr>
          <a:xfrm>
            <a:off x="8636702" y="2458040"/>
            <a:ext cx="962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Earth and Atmosphere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4497C52B-E74B-481F-AAF1-E425A98CE3C9}"/>
              </a:ext>
            </a:extLst>
          </p:cNvPr>
          <p:cNvSpPr txBox="1"/>
          <p:nvPr/>
        </p:nvSpPr>
        <p:spPr>
          <a:xfrm>
            <a:off x="8357973" y="1853454"/>
            <a:ext cx="121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Current and Static Electricity</a:t>
            </a:r>
            <a:endParaRPr lang="en-GB" sz="1200" b="1" dirty="0">
              <a:solidFill>
                <a:srgbClr val="00B0F0"/>
              </a:solidFill>
            </a:endParaRPr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E5CE9EDB-D4E9-4B14-8255-ABD840C46C4B}"/>
              </a:ext>
            </a:extLst>
          </p:cNvPr>
          <p:cNvCxnSpPr>
            <a:cxnSpLocks/>
            <a:stCxn id="559" idx="2"/>
          </p:cNvCxnSpPr>
          <p:nvPr/>
        </p:nvCxnSpPr>
        <p:spPr>
          <a:xfrm flipH="1">
            <a:off x="8373896" y="2315119"/>
            <a:ext cx="593395" cy="32776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AC68F8C5-AE43-4EFC-8BBB-9A2AA63DAA33}"/>
              </a:ext>
            </a:extLst>
          </p:cNvPr>
          <p:cNvCxnSpPr>
            <a:cxnSpLocks/>
          </p:cNvCxnSpPr>
          <p:nvPr/>
        </p:nvCxnSpPr>
        <p:spPr>
          <a:xfrm>
            <a:off x="6717530" y="1884346"/>
            <a:ext cx="76836" cy="598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5" name="TextBox 564">
            <a:extLst>
              <a:ext uri="{FF2B5EF4-FFF2-40B4-BE49-F238E27FC236}">
                <a16:creationId xmlns:a16="http://schemas.microsoft.com/office/drawing/2014/main" id="{4761F8FE-43C8-492C-A024-2322A21CFA14}"/>
              </a:ext>
            </a:extLst>
          </p:cNvPr>
          <p:cNvSpPr txBox="1"/>
          <p:nvPr/>
        </p:nvSpPr>
        <p:spPr>
          <a:xfrm>
            <a:off x="5453386" y="1422681"/>
            <a:ext cx="179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Magnets, Electromagnets and the Motor Effect</a:t>
            </a:r>
            <a:endParaRPr lang="en-GB" sz="1200" b="1" dirty="0">
              <a:solidFill>
                <a:srgbClr val="00B0F0"/>
              </a:solidFill>
            </a:endParaRPr>
          </a:p>
        </p:txBody>
      </p: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D95C8D7F-46E7-4511-8238-016D1BFF1BE9}"/>
              </a:ext>
            </a:extLst>
          </p:cNvPr>
          <p:cNvCxnSpPr>
            <a:cxnSpLocks/>
          </p:cNvCxnSpPr>
          <p:nvPr/>
        </p:nvCxnSpPr>
        <p:spPr>
          <a:xfrm flipV="1">
            <a:off x="7690284" y="1866223"/>
            <a:ext cx="593364" cy="62098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2" name="TextBox 571">
            <a:extLst>
              <a:ext uri="{FF2B5EF4-FFF2-40B4-BE49-F238E27FC236}">
                <a16:creationId xmlns:a16="http://schemas.microsoft.com/office/drawing/2014/main" id="{85D01A92-4943-4413-9CDD-942A46FF3700}"/>
              </a:ext>
            </a:extLst>
          </p:cNvPr>
          <p:cNvSpPr txBox="1"/>
          <p:nvPr/>
        </p:nvSpPr>
        <p:spPr>
          <a:xfrm>
            <a:off x="7902162" y="1397961"/>
            <a:ext cx="146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Ecosystems and material cycles</a:t>
            </a:r>
            <a:endParaRPr lang="en-GB" sz="1200" b="1" dirty="0">
              <a:solidFill>
                <a:srgbClr val="00B050"/>
              </a:solidFill>
            </a:endParaRP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F5C38749-E6DD-402E-9539-874D2CA20702}"/>
              </a:ext>
            </a:extLst>
          </p:cNvPr>
          <p:cNvCxnSpPr>
            <a:cxnSpLocks/>
            <a:endCxn id="574" idx="2"/>
          </p:cNvCxnSpPr>
          <p:nvPr/>
        </p:nvCxnSpPr>
        <p:spPr>
          <a:xfrm flipV="1">
            <a:off x="7252054" y="1487203"/>
            <a:ext cx="76836" cy="9989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TextBox 573">
            <a:extLst>
              <a:ext uri="{FF2B5EF4-FFF2-40B4-BE49-F238E27FC236}">
                <a16:creationId xmlns:a16="http://schemas.microsoft.com/office/drawing/2014/main" id="{EBA584E6-CE19-4885-8E59-EDA567825746}"/>
              </a:ext>
            </a:extLst>
          </p:cNvPr>
          <p:cNvSpPr txBox="1"/>
          <p:nvPr/>
        </p:nvSpPr>
        <p:spPr>
          <a:xfrm>
            <a:off x="6514080" y="1025538"/>
            <a:ext cx="162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Hydrocarbons, alcohols and polymers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02EB0FC-4631-4113-9170-8E07A0474203}"/>
              </a:ext>
            </a:extLst>
          </p:cNvPr>
          <p:cNvSpPr txBox="1"/>
          <p:nvPr/>
        </p:nvSpPr>
        <p:spPr>
          <a:xfrm>
            <a:off x="2840089" y="1525297"/>
            <a:ext cx="1162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A-Level Biology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D38E4D2-4C6E-4E2E-97A2-36B63406733C}"/>
              </a:ext>
            </a:extLst>
          </p:cNvPr>
          <p:cNvSpPr txBox="1"/>
          <p:nvPr/>
        </p:nvSpPr>
        <p:spPr>
          <a:xfrm>
            <a:off x="1497906" y="1525509"/>
            <a:ext cx="1325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A-Level Chemistry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A199357-7DF3-4308-882C-757D1AB022BD}"/>
              </a:ext>
            </a:extLst>
          </p:cNvPr>
          <p:cNvSpPr txBox="1"/>
          <p:nvPr/>
        </p:nvSpPr>
        <p:spPr>
          <a:xfrm>
            <a:off x="468918" y="2523012"/>
            <a:ext cx="66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A-Level Physics</a:t>
            </a:r>
            <a:endParaRPr lang="en-GB" sz="1200" b="1" dirty="0">
              <a:solidFill>
                <a:srgbClr val="00B0F0"/>
              </a:solidFill>
            </a:endParaRP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E159FCF9-357E-4E6C-9695-C59F4919642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694874" y="162174"/>
            <a:ext cx="2412464" cy="1045401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51178F2D-7377-4F68-93AE-383AF9A80303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0" t="60218" r="42702" b="27687"/>
          <a:stretch/>
        </p:blipFill>
        <p:spPr>
          <a:xfrm>
            <a:off x="6426717" y="9016819"/>
            <a:ext cx="506648" cy="573564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7AF7935C-3C31-4439-B395-506A371E25C3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5" t="72313" r="2905" b="14453"/>
          <a:stretch/>
        </p:blipFill>
        <p:spPr>
          <a:xfrm>
            <a:off x="5831825" y="2653783"/>
            <a:ext cx="311649" cy="321876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43B4208F-C090-4940-842B-E5B799C39BEE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r="53398" b="6916"/>
          <a:stretch/>
        </p:blipFill>
        <p:spPr>
          <a:xfrm>
            <a:off x="6287722" y="2614589"/>
            <a:ext cx="312523" cy="340494"/>
          </a:xfrm>
          <a:prstGeom prst="rect">
            <a:avLst/>
          </a:prstGeom>
        </p:spPr>
      </p:pic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66576D5D-DB40-401E-A55A-DDFD53F0973E}"/>
              </a:ext>
            </a:extLst>
          </p:cNvPr>
          <p:cNvCxnSpPr>
            <a:cxnSpLocks/>
          </p:cNvCxnSpPr>
          <p:nvPr/>
        </p:nvCxnSpPr>
        <p:spPr>
          <a:xfrm flipH="1" flipV="1">
            <a:off x="6253576" y="2217237"/>
            <a:ext cx="171813" cy="2693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31AAD83C-E6AD-456B-B0C6-E125ED42DD3C}"/>
              </a:ext>
            </a:extLst>
          </p:cNvPr>
          <p:cNvCxnSpPr>
            <a:cxnSpLocks/>
          </p:cNvCxnSpPr>
          <p:nvPr/>
        </p:nvCxnSpPr>
        <p:spPr>
          <a:xfrm flipV="1">
            <a:off x="5559767" y="3094752"/>
            <a:ext cx="398062" cy="24236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EB956C6F-8D48-432F-BEC2-CBA2EB609AA8}"/>
              </a:ext>
            </a:extLst>
          </p:cNvPr>
          <p:cNvSpPr txBox="1"/>
          <p:nvPr/>
        </p:nvSpPr>
        <p:spPr>
          <a:xfrm>
            <a:off x="5252778" y="1941289"/>
            <a:ext cx="1629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Qualitative Analysis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9D6BA8C-6A13-42AF-A479-EBD49ABED9BA}"/>
              </a:ext>
            </a:extLst>
          </p:cNvPr>
          <p:cNvSpPr txBox="1"/>
          <p:nvPr/>
        </p:nvSpPr>
        <p:spPr>
          <a:xfrm>
            <a:off x="4283667" y="3340812"/>
            <a:ext cx="1942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Bulk and surface properties</a:t>
            </a:r>
            <a:endParaRPr lang="en-GB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ABFBE6-F042-4CCA-8513-F9FEDD296AC3}"/>
              </a:ext>
            </a:extLst>
          </p:cNvPr>
          <p:cNvSpPr txBox="1"/>
          <p:nvPr/>
        </p:nvSpPr>
        <p:spPr>
          <a:xfrm>
            <a:off x="-686423" y="243003"/>
            <a:ext cx="5220434" cy="47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Our Statement of Intent in </a:t>
            </a:r>
            <a:r>
              <a:rPr lang="mr-IN" sz="2400" b="1" dirty="0">
                <a:solidFill>
                  <a:srgbClr val="FF0000"/>
                </a:solidFill>
              </a:rPr>
              <a:t>…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Image result for two counties trust">
            <a:extLst>
              <a:ext uri="{FF2B5EF4-FFF2-40B4-BE49-F238E27FC236}">
                <a16:creationId xmlns:a16="http://schemas.microsoft.com/office/drawing/2014/main" id="{93382234-15EB-42EF-92BE-584B5536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11" y="338806"/>
            <a:ext cx="2114940" cy="4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19BA0-F2A0-4A0E-8370-D9343A45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146" y="269042"/>
            <a:ext cx="968127" cy="968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31E504-6F39-4F76-B91B-847F33DB9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874" y="162174"/>
            <a:ext cx="2412464" cy="10454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88A95F-1F4E-4F93-968F-BE09A4C82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34" y="2742474"/>
            <a:ext cx="8758593" cy="103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77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10174</TotalTime>
  <Words>254</Words>
  <Application>Microsoft Office PowerPoint</Application>
  <PresentationFormat>Custom</PresentationFormat>
  <Paragraphs>81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Birch</dc:creator>
  <cp:lastModifiedBy>David Godwin</cp:lastModifiedBy>
  <cp:revision>361</cp:revision>
  <cp:lastPrinted>2020-09-04T15:34:11Z</cp:lastPrinted>
  <dcterms:created xsi:type="dcterms:W3CDTF">2018-02-08T08:28:53Z</dcterms:created>
  <dcterms:modified xsi:type="dcterms:W3CDTF">2021-07-13T09:45:56Z</dcterms:modified>
</cp:coreProperties>
</file>